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embeddings/oleObject1.bin" ContentType="application/vnd.openxmlformats-officedocument.oleObject"/>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notesSlides/notesSlide17.xml" ContentType="application/vnd.openxmlformats-officedocument.presentationml.notesSlide+xml"/>
  <Override PartName="/ppt/embeddings/oleObject6.bin" ContentType="application/vnd.openxmlformats-officedocument.oleObject"/>
  <Override PartName="/ppt/embeddings/oleObject7.bin" ContentType="application/vnd.openxmlformats-officedocument.oleObject"/>
  <Override PartName="/ppt/notesSlides/notesSlide18.xml" ContentType="application/vnd.openxmlformats-officedocument.presentationml.notesSlide+xml"/>
  <Override PartName="/ppt/embeddings/oleObject8.bin" ContentType="application/vnd.openxmlformats-officedocument.oleObject"/>
  <Override PartName="/ppt/embeddings/oleObject9.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38"/>
  </p:notesMasterIdLst>
  <p:handoutMasterIdLst>
    <p:handoutMasterId r:id="rId39"/>
  </p:handoutMasterIdLst>
  <p:sldIdLst>
    <p:sldId id="561" r:id="rId2"/>
    <p:sldId id="653" r:id="rId3"/>
    <p:sldId id="558" r:id="rId4"/>
    <p:sldId id="560" r:id="rId5"/>
    <p:sldId id="662" r:id="rId6"/>
    <p:sldId id="604" r:id="rId7"/>
    <p:sldId id="605" r:id="rId8"/>
    <p:sldId id="530" r:id="rId9"/>
    <p:sldId id="570" r:id="rId10"/>
    <p:sldId id="583" r:id="rId11"/>
    <p:sldId id="541" r:id="rId12"/>
    <p:sldId id="564" r:id="rId13"/>
    <p:sldId id="526" r:id="rId14"/>
    <p:sldId id="525" r:id="rId15"/>
    <p:sldId id="566" r:id="rId16"/>
    <p:sldId id="574" r:id="rId17"/>
    <p:sldId id="575" r:id="rId18"/>
    <p:sldId id="621" r:id="rId19"/>
    <p:sldId id="623" r:id="rId20"/>
    <p:sldId id="684" r:id="rId21"/>
    <p:sldId id="655" r:id="rId22"/>
    <p:sldId id="624" r:id="rId23"/>
    <p:sldId id="656" r:id="rId24"/>
    <p:sldId id="625" r:id="rId25"/>
    <p:sldId id="658" r:id="rId26"/>
    <p:sldId id="577" r:id="rId27"/>
    <p:sldId id="578" r:id="rId28"/>
    <p:sldId id="579" r:id="rId29"/>
    <p:sldId id="606" r:id="rId30"/>
    <p:sldId id="607" r:id="rId31"/>
    <p:sldId id="608" r:id="rId32"/>
    <p:sldId id="609" r:id="rId33"/>
    <p:sldId id="610" r:id="rId34"/>
    <p:sldId id="614" r:id="rId35"/>
    <p:sldId id="611" r:id="rId36"/>
    <p:sldId id="616" r:id="rId37"/>
  </p:sldIdLst>
  <p:sldSz cx="9144000" cy="6858000" type="screen4x3"/>
  <p:notesSz cx="6858000" cy="9144000"/>
  <p:defaultTextStyle>
    <a:defPPr>
      <a:defRPr lang="en-US"/>
    </a:defPPr>
    <a:lvl1pPr algn="l" rtl="0" fontAlgn="base">
      <a:spcBef>
        <a:spcPct val="0"/>
      </a:spcBef>
      <a:spcAft>
        <a:spcPct val="0"/>
      </a:spcAft>
      <a:defRPr sz="2400" b="1" kern="1200">
        <a:solidFill>
          <a:schemeClr val="tx1"/>
        </a:solidFill>
        <a:latin typeface="Times New Roman" charset="0"/>
        <a:ea typeface="ＭＳ Ｐゴシック" charset="0"/>
        <a:cs typeface="ＭＳ Ｐゴシック" charset="0"/>
      </a:defRPr>
    </a:lvl1pPr>
    <a:lvl2pPr marL="457200" algn="l" rtl="0" fontAlgn="base">
      <a:spcBef>
        <a:spcPct val="0"/>
      </a:spcBef>
      <a:spcAft>
        <a:spcPct val="0"/>
      </a:spcAft>
      <a:defRPr sz="2400" b="1" kern="1200">
        <a:solidFill>
          <a:schemeClr val="tx1"/>
        </a:solidFill>
        <a:latin typeface="Times New Roman" charset="0"/>
        <a:ea typeface="ＭＳ Ｐゴシック" charset="0"/>
        <a:cs typeface="ＭＳ Ｐゴシック" charset="0"/>
      </a:defRPr>
    </a:lvl2pPr>
    <a:lvl3pPr marL="914400" algn="l" rtl="0" fontAlgn="base">
      <a:spcBef>
        <a:spcPct val="0"/>
      </a:spcBef>
      <a:spcAft>
        <a:spcPct val="0"/>
      </a:spcAft>
      <a:defRPr sz="2400" b="1" kern="1200">
        <a:solidFill>
          <a:schemeClr val="tx1"/>
        </a:solidFill>
        <a:latin typeface="Times New Roman" charset="0"/>
        <a:ea typeface="ＭＳ Ｐゴシック" charset="0"/>
        <a:cs typeface="ＭＳ Ｐゴシック" charset="0"/>
      </a:defRPr>
    </a:lvl3pPr>
    <a:lvl4pPr marL="1371600" algn="l" rtl="0" fontAlgn="base">
      <a:spcBef>
        <a:spcPct val="0"/>
      </a:spcBef>
      <a:spcAft>
        <a:spcPct val="0"/>
      </a:spcAft>
      <a:defRPr sz="2400" b="1" kern="1200">
        <a:solidFill>
          <a:schemeClr val="tx1"/>
        </a:solidFill>
        <a:latin typeface="Times New Roman" charset="0"/>
        <a:ea typeface="ＭＳ Ｐゴシック" charset="0"/>
        <a:cs typeface="ＭＳ Ｐゴシック" charset="0"/>
      </a:defRPr>
    </a:lvl4pPr>
    <a:lvl5pPr marL="1828800" algn="l" rtl="0" fontAlgn="base">
      <a:spcBef>
        <a:spcPct val="0"/>
      </a:spcBef>
      <a:spcAft>
        <a:spcPct val="0"/>
      </a:spcAft>
      <a:defRPr sz="2400" b="1"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sz="2400" b="1"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sz="2400" b="1"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sz="2400" b="1"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sz="2400" b="1" kern="1200">
        <a:solidFill>
          <a:schemeClr val="tx1"/>
        </a:solidFill>
        <a:latin typeface="Times New Roman"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clrMru>
    <a:srgbClr val="660033"/>
    <a:srgbClr val="CC0066"/>
    <a:srgbClr val="000066"/>
    <a:srgbClr val="009A00"/>
    <a:srgbClr val="00FF00"/>
    <a:srgbClr val="0000FF"/>
    <a:srgbClr val="F78F5F"/>
    <a:srgbClr val="B3CB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440"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2200" y="15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handoutMaster" Target="handoutMasters/handoutMaster1.xml"/><Relationship Id="rId40" Type="http://schemas.openxmlformats.org/officeDocument/2006/relationships/printerSettings" Target="printerSettings/printerSettings1.bin"/><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4.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7.emf"/><Relationship Id="rId2" Type="http://schemas.openxmlformats.org/officeDocument/2006/relationships/image" Target="../media/image5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7.emf"/><Relationship Id="rId2" Type="http://schemas.openxmlformats.org/officeDocument/2006/relationships/image" Target="../media/image5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54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125542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125542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125542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5C565BB1-FB74-B44D-A46A-5FD2F49AC89F}" type="slidenum">
              <a:rPr lang="en-US"/>
              <a:pPr/>
              <a:t>‹#›</a:t>
            </a:fld>
            <a:endParaRPr lang="en-US"/>
          </a:p>
        </p:txBody>
      </p:sp>
    </p:spTree>
    <p:extLst>
      <p:ext uri="{BB962C8B-B14F-4D97-AF65-F5344CB8AC3E}">
        <p14:creationId xmlns:p14="http://schemas.microsoft.com/office/powerpoint/2010/main" val="3006332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0"/>
            </a:lvl1pPr>
          </a:lstStyle>
          <a:p>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a:lvl1pPr>
          </a:lstStyle>
          <a:p>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b="0"/>
            </a:lvl1pPr>
          </a:lstStyle>
          <a:p>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a:lvl1pPr>
          </a:lstStyle>
          <a:p>
            <a:fld id="{143DAFAD-B47E-D447-B095-6DC8551D0E93}" type="slidenum">
              <a:rPr lang="en-US"/>
              <a:pPr/>
              <a:t>‹#›</a:t>
            </a:fld>
            <a:endParaRPr lang="en-US"/>
          </a:p>
        </p:txBody>
      </p:sp>
    </p:spTree>
    <p:extLst>
      <p:ext uri="{BB962C8B-B14F-4D97-AF65-F5344CB8AC3E}">
        <p14:creationId xmlns:p14="http://schemas.microsoft.com/office/powerpoint/2010/main" val="26974431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08"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08"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08"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a:lnSpc>
                <a:spcPct val="80000"/>
              </a:lnSpc>
            </a:pPr>
            <a:r>
              <a:rPr lang="en-US" sz="500">
                <a:latin typeface="Times New Roman" charset="0"/>
                <a:ea typeface="ＭＳ Ｐゴシック" charset="0"/>
                <a:cs typeface="ＭＳ Ｐゴシック" charset="0"/>
              </a:rPr>
              <a:t>Discipline-Based Education Research: Understanding and</a:t>
            </a:r>
          </a:p>
          <a:p>
            <a:pPr>
              <a:lnSpc>
                <a:spcPct val="80000"/>
              </a:lnSpc>
            </a:pPr>
            <a:r>
              <a:rPr lang="en-US" sz="500">
                <a:latin typeface="Times New Roman" charset="0"/>
                <a:ea typeface="ＭＳ Ｐゴシック" charset="0"/>
                <a:cs typeface="ＭＳ Ｐゴシック" charset="0"/>
              </a:rPr>
              <a:t>Improving Learning in Undergraduate Science and Engineering</a:t>
            </a:r>
          </a:p>
          <a:p>
            <a:pPr>
              <a:lnSpc>
                <a:spcPct val="80000"/>
              </a:lnSpc>
            </a:pPr>
            <a:r>
              <a:rPr lang="en-US" sz="500">
                <a:latin typeface="Times New Roman" charset="0"/>
                <a:ea typeface="ＭＳ Ｐゴシック" charset="0"/>
                <a:cs typeface="ＭＳ Ｐゴシック" charset="0"/>
              </a:rPr>
              <a:t>Susan R. Singer, Natalie R. Nielsen, and Heidi A. Schweingruber, Editors</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ISBN 978-0-309-25411-3 | DOI 10.17226/13362 2012</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Effective instruction involves a range of</a:t>
            </a:r>
          </a:p>
          <a:p>
            <a:pPr>
              <a:lnSpc>
                <a:spcPct val="80000"/>
              </a:lnSpc>
            </a:pPr>
            <a:r>
              <a:rPr lang="en-US" sz="500">
                <a:latin typeface="Times New Roman" charset="0"/>
                <a:ea typeface="ＭＳ Ｐゴシック" charset="0"/>
                <a:cs typeface="ＭＳ Ｐゴシック" charset="0"/>
              </a:rPr>
              <a:t>approaches, including making lectures more interactive, having students</a:t>
            </a:r>
          </a:p>
          <a:p>
            <a:pPr>
              <a:lnSpc>
                <a:spcPct val="80000"/>
              </a:lnSpc>
            </a:pPr>
            <a:r>
              <a:rPr lang="en-US" sz="500">
                <a:latin typeface="Times New Roman" charset="0"/>
                <a:ea typeface="ＭＳ Ｐゴシック" charset="0"/>
                <a:cs typeface="ＭＳ Ｐゴシック" charset="0"/>
              </a:rPr>
              <a:t>work in groups, and incorporating authentic problems and activities.</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Students who go on to have successful careers in science or engineering</a:t>
            </a:r>
          </a:p>
          <a:p>
            <a:pPr>
              <a:lnSpc>
                <a:spcPct val="80000"/>
              </a:lnSpc>
            </a:pPr>
            <a:r>
              <a:rPr lang="en-US" sz="500">
                <a:latin typeface="Times New Roman" charset="0"/>
                <a:ea typeface="ＭＳ Ｐゴシック" charset="0"/>
                <a:cs typeface="ＭＳ Ｐゴシック" charset="0"/>
              </a:rPr>
              <a:t>must be problem solvers, skilled in quantitative reasoning and modeling,</a:t>
            </a:r>
          </a:p>
          <a:p>
            <a:pPr>
              <a:lnSpc>
                <a:spcPct val="80000"/>
              </a:lnSpc>
            </a:pPr>
            <a:r>
              <a:rPr lang="en-US" sz="500">
                <a:latin typeface="Times New Roman" charset="0"/>
                <a:ea typeface="ＭＳ Ｐゴシック" charset="0"/>
                <a:cs typeface="ＭＳ Ｐゴシック" charset="0"/>
              </a:rPr>
              <a:t>effective at communication and cross-disciplinary collaboration, and cognizant</a:t>
            </a:r>
          </a:p>
          <a:p>
            <a:pPr>
              <a:lnSpc>
                <a:spcPct val="80000"/>
              </a:lnSpc>
            </a:pPr>
            <a:r>
              <a:rPr lang="en-US" sz="500">
                <a:latin typeface="Times New Roman" charset="0"/>
                <a:ea typeface="ＭＳ Ｐゴシック" charset="0"/>
                <a:cs typeface="ＭＳ Ｐゴシック" charset="0"/>
              </a:rPr>
              <a:t>of relationships between science and society (Brewer and Smith,</a:t>
            </a:r>
          </a:p>
          <a:p>
            <a:pPr>
              <a:lnSpc>
                <a:spcPct val="80000"/>
              </a:lnSpc>
            </a:pPr>
            <a:r>
              <a:rPr lang="en-US" sz="500">
                <a:latin typeface="Times New Roman" charset="0"/>
                <a:ea typeface="ＭＳ Ｐゴシック" charset="0"/>
                <a:cs typeface="ＭＳ Ｐゴシック" charset="0"/>
              </a:rPr>
              <a:t>2011). Students who do not pursue these careers need to understand science</a:t>
            </a:r>
          </a:p>
          <a:p>
            <a:pPr>
              <a:lnSpc>
                <a:spcPct val="80000"/>
              </a:lnSpc>
            </a:pPr>
            <a:r>
              <a:rPr lang="en-US" sz="500">
                <a:latin typeface="Times New Roman" charset="0"/>
                <a:ea typeface="ＭＳ Ｐゴシック" charset="0"/>
                <a:cs typeface="ＭＳ Ｐゴシック" charset="0"/>
              </a:rPr>
              <a:t>and engineering to serve in their roles as citizens, consumers, and leaders</a:t>
            </a:r>
          </a:p>
          <a:p>
            <a:pPr>
              <a:lnSpc>
                <a:spcPct val="80000"/>
              </a:lnSpc>
            </a:pPr>
            <a:r>
              <a:rPr lang="en-US" sz="500">
                <a:latin typeface="Times New Roman" charset="0"/>
                <a:ea typeface="ＭＳ Ｐゴシック" charset="0"/>
                <a:cs typeface="ＭＳ Ｐゴシック" charset="0"/>
              </a:rPr>
              <a:t>of business and government who need to make wise science-informed</a:t>
            </a:r>
          </a:p>
          <a:p>
            <a:pPr>
              <a:lnSpc>
                <a:spcPct val="80000"/>
              </a:lnSpc>
            </a:pPr>
            <a:r>
              <a:rPr lang="en-US" sz="500">
                <a:latin typeface="Times New Roman" charset="0"/>
                <a:ea typeface="ＭＳ Ｐゴシック" charset="0"/>
                <a:cs typeface="ＭＳ Ｐゴシック" charset="0"/>
              </a:rPr>
              <a:t>decisions in their personal and professional lives. Choosing healthcare for</a:t>
            </a:r>
          </a:p>
          <a:p>
            <a:pPr>
              <a:lnSpc>
                <a:spcPct val="80000"/>
              </a:lnSpc>
            </a:pPr>
            <a:r>
              <a:rPr lang="en-US" sz="500">
                <a:latin typeface="Times New Roman" charset="0"/>
                <a:ea typeface="ＭＳ Ｐゴシック" charset="0"/>
                <a:cs typeface="ＭＳ Ｐゴシック" charset="0"/>
              </a:rPr>
              <a:t>one</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children, buying a car, voting about land-use regulations, or retrofitting</a:t>
            </a:r>
          </a:p>
          <a:p>
            <a:pPr>
              <a:lnSpc>
                <a:spcPct val="80000"/>
              </a:lnSpc>
            </a:pPr>
            <a:r>
              <a:rPr lang="en-US" sz="500">
                <a:latin typeface="Times New Roman" charset="0"/>
                <a:ea typeface="ＭＳ Ｐゴシック" charset="0"/>
                <a:cs typeface="ＭＳ Ｐゴシック" charset="0"/>
              </a:rPr>
              <a:t>one</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house or business to be more earthquake-resistant are but a few</a:t>
            </a:r>
          </a:p>
          <a:p>
            <a:pPr>
              <a:lnSpc>
                <a:spcPct val="80000"/>
              </a:lnSpc>
            </a:pPr>
            <a:r>
              <a:rPr lang="en-US" sz="500">
                <a:latin typeface="Times New Roman" charset="0"/>
                <a:ea typeface="ＭＳ Ｐゴシック" charset="0"/>
                <a:cs typeface="ＭＳ Ｐゴシック" charset="0"/>
              </a:rPr>
              <a:t>of the decisions that today</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undergraduates may face. Their decisions on</a:t>
            </a:r>
          </a:p>
          <a:p>
            <a:pPr>
              <a:lnSpc>
                <a:spcPct val="80000"/>
              </a:lnSpc>
            </a:pPr>
            <a:r>
              <a:rPr lang="en-US" sz="500">
                <a:latin typeface="Times New Roman" charset="0"/>
                <a:ea typeface="ＭＳ Ｐゴシック" charset="0"/>
                <a:cs typeface="ＭＳ Ｐゴシック" charset="0"/>
              </a:rPr>
              <a:t>these and other issues will be based, in part, on their confidence in the</a:t>
            </a:r>
          </a:p>
          <a:p>
            <a:pPr>
              <a:lnSpc>
                <a:spcPct val="80000"/>
              </a:lnSpc>
            </a:pPr>
            <a:r>
              <a:rPr lang="en-US" sz="500">
                <a:latin typeface="Times New Roman" charset="0"/>
                <a:ea typeface="ＭＳ Ｐゴシック" charset="0"/>
                <a:cs typeface="ＭＳ Ｐゴシック" charset="0"/>
              </a:rPr>
              <a:t>methods of science and engineering and their understanding of the findings</a:t>
            </a:r>
          </a:p>
          <a:p>
            <a:pPr>
              <a:lnSpc>
                <a:spcPct val="80000"/>
              </a:lnSpc>
            </a:pPr>
            <a:r>
              <a:rPr lang="en-US" sz="500">
                <a:latin typeface="Times New Roman" charset="0"/>
                <a:ea typeface="ＭＳ Ｐゴシック" charset="0"/>
                <a:cs typeface="ＭＳ Ｐゴシック" charset="0"/>
              </a:rPr>
              <a:t>of science and engineering.</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The importance of science and engineering in preparing the technical</a:t>
            </a:r>
          </a:p>
          <a:p>
            <a:pPr>
              <a:lnSpc>
                <a:spcPct val="80000"/>
              </a:lnSpc>
            </a:pPr>
            <a:r>
              <a:rPr lang="en-US" sz="500">
                <a:latin typeface="Times New Roman" charset="0"/>
                <a:ea typeface="ＭＳ Ｐゴシック" charset="0"/>
                <a:cs typeface="ＭＳ Ｐゴシック" charset="0"/>
              </a:rPr>
              <a:t>workforce and a science-literate citizenry has drawn increased attention to</a:t>
            </a:r>
          </a:p>
          <a:p>
            <a:pPr>
              <a:lnSpc>
                <a:spcPct val="80000"/>
              </a:lnSpc>
            </a:pPr>
            <a:r>
              <a:rPr lang="en-US" sz="500">
                <a:latin typeface="Times New Roman" charset="0"/>
                <a:ea typeface="ＭＳ Ｐゴシック" charset="0"/>
                <a:cs typeface="ＭＳ Ｐゴシック" charset="0"/>
              </a:rPr>
              <a:t>the quality of undergraduate science and engineering education and how it</a:t>
            </a:r>
          </a:p>
          <a:p>
            <a:pPr>
              <a:lnSpc>
                <a:spcPct val="80000"/>
              </a:lnSpc>
            </a:pPr>
            <a:r>
              <a:rPr lang="en-US" sz="500">
                <a:latin typeface="Times New Roman" charset="0"/>
                <a:ea typeface="ＭＳ Ｐゴシック" charset="0"/>
                <a:cs typeface="ＭＳ Ｐゴシック" charset="0"/>
              </a:rPr>
              <a:t>can be improved. There are persistent concerns that undergraduate science</a:t>
            </a:r>
          </a:p>
          <a:p>
            <a:pPr>
              <a:lnSpc>
                <a:spcPct val="80000"/>
              </a:lnSpc>
            </a:pPr>
            <a:r>
              <a:rPr lang="en-US" sz="500">
                <a:latin typeface="Times New Roman" charset="0"/>
                <a:ea typeface="ＭＳ Ｐゴシック" charset="0"/>
                <a:cs typeface="ＭＳ Ｐゴシック" charset="0"/>
              </a:rPr>
              <a:t>and engineering courses are not providing students with high-quality learning</a:t>
            </a:r>
          </a:p>
          <a:p>
            <a:pPr>
              <a:lnSpc>
                <a:spcPct val="80000"/>
              </a:lnSpc>
            </a:pPr>
            <a:r>
              <a:rPr lang="en-US" sz="500">
                <a:latin typeface="Times New Roman" charset="0"/>
                <a:ea typeface="ＭＳ Ｐゴシック" charset="0"/>
                <a:cs typeface="ＭＳ Ｐゴシック" charset="0"/>
              </a:rPr>
              <a:t>experiences, nor are they attracting and retaining students in science</a:t>
            </a:r>
          </a:p>
          <a:p>
            <a:pPr>
              <a:lnSpc>
                <a:spcPct val="80000"/>
              </a:lnSpc>
            </a:pPr>
            <a:r>
              <a:rPr lang="en-US" sz="500">
                <a:latin typeface="Times New Roman" charset="0"/>
                <a:ea typeface="ＭＳ Ｐゴシック" charset="0"/>
                <a:cs typeface="ＭＳ Ｐゴシック" charset="0"/>
              </a:rPr>
              <a:t>and engineering fields (President</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Council of Advisors on Science and Technology,</a:t>
            </a:r>
          </a:p>
          <a:p>
            <a:pPr>
              <a:lnSpc>
                <a:spcPct val="80000"/>
              </a:lnSpc>
            </a:pPr>
            <a:r>
              <a:rPr lang="en-US" sz="500">
                <a:latin typeface="Times New Roman" charset="0"/>
                <a:ea typeface="ＭＳ Ｐゴシック" charset="0"/>
                <a:cs typeface="ＭＳ Ｐゴシック" charset="0"/>
              </a:rPr>
              <a:t>2012). Colleges and universities also face the challenge of serving</a:t>
            </a:r>
          </a:p>
          <a:p>
            <a:pPr>
              <a:lnSpc>
                <a:spcPct val="80000"/>
              </a:lnSpc>
            </a:pPr>
            <a:r>
              <a:rPr lang="en-US" sz="500">
                <a:latin typeface="Times New Roman" charset="0"/>
                <a:ea typeface="ＭＳ Ｐゴシック" charset="0"/>
                <a:cs typeface="ＭＳ Ｐゴシック" charset="0"/>
              </a:rPr>
              <a:t>an increasingly socially, economically, and ethnically diverse undergraduate</a:t>
            </a:r>
          </a:p>
          <a:p>
            <a:pPr>
              <a:lnSpc>
                <a:spcPct val="80000"/>
              </a:lnSpc>
            </a:pPr>
            <a:r>
              <a:rPr lang="en-US" sz="500">
                <a:latin typeface="Times New Roman" charset="0"/>
                <a:ea typeface="ＭＳ Ｐゴシック" charset="0"/>
                <a:cs typeface="ＭＳ Ｐゴシック" charset="0"/>
              </a:rPr>
              <a:t>population entering college classrooms directly from high school, after a</a:t>
            </a:r>
          </a:p>
          <a:p>
            <a:pPr>
              <a:lnSpc>
                <a:spcPct val="80000"/>
              </a:lnSpc>
            </a:pPr>
            <a:r>
              <a:rPr lang="en-US" sz="500">
                <a:latin typeface="Times New Roman" charset="0"/>
                <a:ea typeface="ＭＳ Ｐゴシック" charset="0"/>
                <a:cs typeface="ＭＳ Ｐゴシック" charset="0"/>
              </a:rPr>
              <a:t>military career or other life experiences, or from postsecondary educational</a:t>
            </a:r>
          </a:p>
          <a:p>
            <a:pPr>
              <a:lnSpc>
                <a:spcPct val="80000"/>
              </a:lnSpc>
            </a:pPr>
            <a:r>
              <a:rPr lang="en-US" sz="500">
                <a:latin typeface="Times New Roman" charset="0"/>
                <a:ea typeface="ＭＳ Ｐゴシック" charset="0"/>
                <a:cs typeface="ＭＳ Ｐゴシック" charset="0"/>
              </a:rPr>
              <a:t>experiences at another institution. Sustained attention to motivating, engaging</a:t>
            </a:r>
          </a:p>
          <a:p>
            <a:pPr>
              <a:lnSpc>
                <a:spcPct val="80000"/>
              </a:lnSpc>
            </a:pPr>
            <a:r>
              <a:rPr lang="en-US" sz="500">
                <a:latin typeface="Times New Roman" charset="0"/>
                <a:ea typeface="ＭＳ Ｐゴシック" charset="0"/>
                <a:cs typeface="ＭＳ Ｐゴシック" charset="0"/>
              </a:rPr>
              <a:t>and supporting the learning of all students who enter college science</a:t>
            </a:r>
          </a:p>
          <a:p>
            <a:pPr>
              <a:lnSpc>
                <a:spcPct val="80000"/>
              </a:lnSpc>
            </a:pPr>
            <a:r>
              <a:rPr lang="en-US" sz="500">
                <a:latin typeface="Times New Roman" charset="0"/>
                <a:ea typeface="ＭＳ Ｐゴシック" charset="0"/>
                <a:cs typeface="ＭＳ Ｐゴシック" charset="0"/>
              </a:rPr>
              <a:t>and engineering classrooms is an imperative.</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 </a:t>
            </a:r>
          </a:p>
          <a:p>
            <a:pPr>
              <a:lnSpc>
                <a:spcPct val="80000"/>
              </a:lnSpc>
            </a:pPr>
            <a:endParaRPr lang="en-US" sz="500">
              <a:latin typeface="Times New Roman" charset="0"/>
              <a:ea typeface="ＭＳ Ｐゴシック" charset="0"/>
              <a:cs typeface="ＭＳ Ｐゴシック" charset="0"/>
            </a:endParaRPr>
          </a:p>
          <a:p>
            <a:pPr>
              <a:lnSpc>
                <a:spcPct val="80000"/>
              </a:lnSpc>
            </a:pPr>
            <a:endParaRPr lang="en-US" sz="500">
              <a:latin typeface="Times New Roman" charset="0"/>
              <a:ea typeface="ＭＳ Ｐゴシック" charset="0"/>
              <a:cs typeface="ＭＳ Ｐゴシック" charset="0"/>
            </a:endParaRPr>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83CDEA3C-B702-0B4B-BAF6-6B0AC3C03256}" type="slidenum">
              <a:rPr lang="en-US" sz="1200" b="0"/>
              <a:pPr/>
              <a:t>3</a:t>
            </a:fld>
            <a:endParaRPr lang="en-US" sz="1200" b="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a:lnSpc>
                <a:spcPct val="80000"/>
              </a:lnSpc>
            </a:pPr>
            <a:r>
              <a:rPr lang="en-US" sz="500">
                <a:latin typeface="Times New Roman" charset="0"/>
                <a:ea typeface="ＭＳ Ｐゴシック" charset="0"/>
                <a:cs typeface="ＭＳ Ｐゴシック" charset="0"/>
              </a:rPr>
              <a:t>Discipline-Based Education Research: Understanding and</a:t>
            </a:r>
          </a:p>
          <a:p>
            <a:pPr>
              <a:lnSpc>
                <a:spcPct val="80000"/>
              </a:lnSpc>
            </a:pPr>
            <a:r>
              <a:rPr lang="en-US" sz="500">
                <a:latin typeface="Times New Roman" charset="0"/>
                <a:ea typeface="ＭＳ Ｐゴシック" charset="0"/>
                <a:cs typeface="ＭＳ Ｐゴシック" charset="0"/>
              </a:rPr>
              <a:t>Improving Learning in Undergraduate Science and Engineering</a:t>
            </a:r>
          </a:p>
          <a:p>
            <a:pPr>
              <a:lnSpc>
                <a:spcPct val="80000"/>
              </a:lnSpc>
            </a:pPr>
            <a:r>
              <a:rPr lang="en-US" sz="500">
                <a:latin typeface="Times New Roman" charset="0"/>
                <a:ea typeface="ＭＳ Ｐゴシック" charset="0"/>
                <a:cs typeface="ＭＳ Ｐゴシック" charset="0"/>
              </a:rPr>
              <a:t>Susan R. Singer, Natalie R. Nielsen, and Heidi A. Schweingruber, Editors</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ISBN 978-0-309-25411-3 | DOI 10.17226/13362 2012</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Effective instruction involves a range of</a:t>
            </a:r>
          </a:p>
          <a:p>
            <a:pPr>
              <a:lnSpc>
                <a:spcPct val="80000"/>
              </a:lnSpc>
            </a:pPr>
            <a:r>
              <a:rPr lang="en-US" sz="500">
                <a:latin typeface="Times New Roman" charset="0"/>
                <a:ea typeface="ＭＳ Ｐゴシック" charset="0"/>
                <a:cs typeface="ＭＳ Ｐゴシック" charset="0"/>
              </a:rPr>
              <a:t>approaches, including making lectures more interactive, having students</a:t>
            </a:r>
          </a:p>
          <a:p>
            <a:pPr>
              <a:lnSpc>
                <a:spcPct val="80000"/>
              </a:lnSpc>
            </a:pPr>
            <a:r>
              <a:rPr lang="en-US" sz="500">
                <a:latin typeface="Times New Roman" charset="0"/>
                <a:ea typeface="ＭＳ Ｐゴシック" charset="0"/>
                <a:cs typeface="ＭＳ Ｐゴシック" charset="0"/>
              </a:rPr>
              <a:t>work in groups, and incorporating authentic problems and activities.</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Students who go on to have successful careers in science or engineering</a:t>
            </a:r>
          </a:p>
          <a:p>
            <a:pPr>
              <a:lnSpc>
                <a:spcPct val="80000"/>
              </a:lnSpc>
            </a:pPr>
            <a:r>
              <a:rPr lang="en-US" sz="500">
                <a:latin typeface="Times New Roman" charset="0"/>
                <a:ea typeface="ＭＳ Ｐゴシック" charset="0"/>
                <a:cs typeface="ＭＳ Ｐゴシック" charset="0"/>
              </a:rPr>
              <a:t>must be problem solvers, skilled in quantitative reasoning and modeling,</a:t>
            </a:r>
          </a:p>
          <a:p>
            <a:pPr>
              <a:lnSpc>
                <a:spcPct val="80000"/>
              </a:lnSpc>
            </a:pPr>
            <a:r>
              <a:rPr lang="en-US" sz="500">
                <a:latin typeface="Times New Roman" charset="0"/>
                <a:ea typeface="ＭＳ Ｐゴシック" charset="0"/>
                <a:cs typeface="ＭＳ Ｐゴシック" charset="0"/>
              </a:rPr>
              <a:t>effective at communication and cross-disciplinary collaboration, and cognizant</a:t>
            </a:r>
          </a:p>
          <a:p>
            <a:pPr>
              <a:lnSpc>
                <a:spcPct val="80000"/>
              </a:lnSpc>
            </a:pPr>
            <a:r>
              <a:rPr lang="en-US" sz="500">
                <a:latin typeface="Times New Roman" charset="0"/>
                <a:ea typeface="ＭＳ Ｐゴシック" charset="0"/>
                <a:cs typeface="ＭＳ Ｐゴシック" charset="0"/>
              </a:rPr>
              <a:t>of relationships between science and society (Brewer and Smith,</a:t>
            </a:r>
          </a:p>
          <a:p>
            <a:pPr>
              <a:lnSpc>
                <a:spcPct val="80000"/>
              </a:lnSpc>
            </a:pPr>
            <a:r>
              <a:rPr lang="en-US" sz="500">
                <a:latin typeface="Times New Roman" charset="0"/>
                <a:ea typeface="ＭＳ Ｐゴシック" charset="0"/>
                <a:cs typeface="ＭＳ Ｐゴシック" charset="0"/>
              </a:rPr>
              <a:t>2011). Students who do not pursue these careers need to understand science</a:t>
            </a:r>
          </a:p>
          <a:p>
            <a:pPr>
              <a:lnSpc>
                <a:spcPct val="80000"/>
              </a:lnSpc>
            </a:pPr>
            <a:r>
              <a:rPr lang="en-US" sz="500">
                <a:latin typeface="Times New Roman" charset="0"/>
                <a:ea typeface="ＭＳ Ｐゴシック" charset="0"/>
                <a:cs typeface="ＭＳ Ｐゴシック" charset="0"/>
              </a:rPr>
              <a:t>and engineering to serve in their roles as citizens, consumers, and leaders</a:t>
            </a:r>
          </a:p>
          <a:p>
            <a:pPr>
              <a:lnSpc>
                <a:spcPct val="80000"/>
              </a:lnSpc>
            </a:pPr>
            <a:r>
              <a:rPr lang="en-US" sz="500">
                <a:latin typeface="Times New Roman" charset="0"/>
                <a:ea typeface="ＭＳ Ｐゴシック" charset="0"/>
                <a:cs typeface="ＭＳ Ｐゴシック" charset="0"/>
              </a:rPr>
              <a:t>of business and government who need to make wise science-informed</a:t>
            </a:r>
          </a:p>
          <a:p>
            <a:pPr>
              <a:lnSpc>
                <a:spcPct val="80000"/>
              </a:lnSpc>
            </a:pPr>
            <a:r>
              <a:rPr lang="en-US" sz="500">
                <a:latin typeface="Times New Roman" charset="0"/>
                <a:ea typeface="ＭＳ Ｐゴシック" charset="0"/>
                <a:cs typeface="ＭＳ Ｐゴシック" charset="0"/>
              </a:rPr>
              <a:t>decisions in their personal and professional lives. Choosing healthcare for</a:t>
            </a:r>
          </a:p>
          <a:p>
            <a:pPr>
              <a:lnSpc>
                <a:spcPct val="80000"/>
              </a:lnSpc>
            </a:pPr>
            <a:r>
              <a:rPr lang="en-US" sz="500">
                <a:latin typeface="Times New Roman" charset="0"/>
                <a:ea typeface="ＭＳ Ｐゴシック" charset="0"/>
                <a:cs typeface="ＭＳ Ｐゴシック" charset="0"/>
              </a:rPr>
              <a:t>one</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children, buying a car, voting about land-use regulations, or retrofitting</a:t>
            </a:r>
          </a:p>
          <a:p>
            <a:pPr>
              <a:lnSpc>
                <a:spcPct val="80000"/>
              </a:lnSpc>
            </a:pPr>
            <a:r>
              <a:rPr lang="en-US" sz="500">
                <a:latin typeface="Times New Roman" charset="0"/>
                <a:ea typeface="ＭＳ Ｐゴシック" charset="0"/>
                <a:cs typeface="ＭＳ Ｐゴシック" charset="0"/>
              </a:rPr>
              <a:t>one</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house or business to be more earthquake-resistant are but a few</a:t>
            </a:r>
          </a:p>
          <a:p>
            <a:pPr>
              <a:lnSpc>
                <a:spcPct val="80000"/>
              </a:lnSpc>
            </a:pPr>
            <a:r>
              <a:rPr lang="en-US" sz="500">
                <a:latin typeface="Times New Roman" charset="0"/>
                <a:ea typeface="ＭＳ Ｐゴシック" charset="0"/>
                <a:cs typeface="ＭＳ Ｐゴシック" charset="0"/>
              </a:rPr>
              <a:t>of the decisions that today</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undergraduates may face. Their decisions on</a:t>
            </a:r>
          </a:p>
          <a:p>
            <a:pPr>
              <a:lnSpc>
                <a:spcPct val="80000"/>
              </a:lnSpc>
            </a:pPr>
            <a:r>
              <a:rPr lang="en-US" sz="500">
                <a:latin typeface="Times New Roman" charset="0"/>
                <a:ea typeface="ＭＳ Ｐゴシック" charset="0"/>
                <a:cs typeface="ＭＳ Ｐゴシック" charset="0"/>
              </a:rPr>
              <a:t>these and other issues will be based, in part, on their confidence in the</a:t>
            </a:r>
          </a:p>
          <a:p>
            <a:pPr>
              <a:lnSpc>
                <a:spcPct val="80000"/>
              </a:lnSpc>
            </a:pPr>
            <a:r>
              <a:rPr lang="en-US" sz="500">
                <a:latin typeface="Times New Roman" charset="0"/>
                <a:ea typeface="ＭＳ Ｐゴシック" charset="0"/>
                <a:cs typeface="ＭＳ Ｐゴシック" charset="0"/>
              </a:rPr>
              <a:t>methods of science and engineering and their understanding of the findings</a:t>
            </a:r>
          </a:p>
          <a:p>
            <a:pPr>
              <a:lnSpc>
                <a:spcPct val="80000"/>
              </a:lnSpc>
            </a:pPr>
            <a:r>
              <a:rPr lang="en-US" sz="500">
                <a:latin typeface="Times New Roman" charset="0"/>
                <a:ea typeface="ＭＳ Ｐゴシック" charset="0"/>
                <a:cs typeface="ＭＳ Ｐゴシック" charset="0"/>
              </a:rPr>
              <a:t>of science and engineering.</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The importance of science and engineering in preparing the technical</a:t>
            </a:r>
          </a:p>
          <a:p>
            <a:pPr>
              <a:lnSpc>
                <a:spcPct val="80000"/>
              </a:lnSpc>
            </a:pPr>
            <a:r>
              <a:rPr lang="en-US" sz="500">
                <a:latin typeface="Times New Roman" charset="0"/>
                <a:ea typeface="ＭＳ Ｐゴシック" charset="0"/>
                <a:cs typeface="ＭＳ Ｐゴシック" charset="0"/>
              </a:rPr>
              <a:t>workforce and a science-literate citizenry has drawn increased attention to</a:t>
            </a:r>
          </a:p>
          <a:p>
            <a:pPr>
              <a:lnSpc>
                <a:spcPct val="80000"/>
              </a:lnSpc>
            </a:pPr>
            <a:r>
              <a:rPr lang="en-US" sz="500">
                <a:latin typeface="Times New Roman" charset="0"/>
                <a:ea typeface="ＭＳ Ｐゴシック" charset="0"/>
                <a:cs typeface="ＭＳ Ｐゴシック" charset="0"/>
              </a:rPr>
              <a:t>the quality of undergraduate science and engineering education and how it</a:t>
            </a:r>
          </a:p>
          <a:p>
            <a:pPr>
              <a:lnSpc>
                <a:spcPct val="80000"/>
              </a:lnSpc>
            </a:pPr>
            <a:r>
              <a:rPr lang="en-US" sz="500">
                <a:latin typeface="Times New Roman" charset="0"/>
                <a:ea typeface="ＭＳ Ｐゴシック" charset="0"/>
                <a:cs typeface="ＭＳ Ｐゴシック" charset="0"/>
              </a:rPr>
              <a:t>can be improved. There are persistent concerns that undergraduate science</a:t>
            </a:r>
          </a:p>
          <a:p>
            <a:pPr>
              <a:lnSpc>
                <a:spcPct val="80000"/>
              </a:lnSpc>
            </a:pPr>
            <a:r>
              <a:rPr lang="en-US" sz="500">
                <a:latin typeface="Times New Roman" charset="0"/>
                <a:ea typeface="ＭＳ Ｐゴシック" charset="0"/>
                <a:cs typeface="ＭＳ Ｐゴシック" charset="0"/>
              </a:rPr>
              <a:t>and engineering courses are not providing students with high-quality learning</a:t>
            </a:r>
          </a:p>
          <a:p>
            <a:pPr>
              <a:lnSpc>
                <a:spcPct val="80000"/>
              </a:lnSpc>
            </a:pPr>
            <a:r>
              <a:rPr lang="en-US" sz="500">
                <a:latin typeface="Times New Roman" charset="0"/>
                <a:ea typeface="ＭＳ Ｐゴシック" charset="0"/>
                <a:cs typeface="ＭＳ Ｐゴシック" charset="0"/>
              </a:rPr>
              <a:t>experiences, nor are they attracting and retaining students in science</a:t>
            </a:r>
          </a:p>
          <a:p>
            <a:pPr>
              <a:lnSpc>
                <a:spcPct val="80000"/>
              </a:lnSpc>
            </a:pPr>
            <a:r>
              <a:rPr lang="en-US" sz="500">
                <a:latin typeface="Times New Roman" charset="0"/>
                <a:ea typeface="ＭＳ Ｐゴシック" charset="0"/>
                <a:cs typeface="ＭＳ Ｐゴシック" charset="0"/>
              </a:rPr>
              <a:t>and engineering fields (President</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Council of Advisors on Science and Technology,</a:t>
            </a:r>
          </a:p>
          <a:p>
            <a:pPr>
              <a:lnSpc>
                <a:spcPct val="80000"/>
              </a:lnSpc>
            </a:pPr>
            <a:r>
              <a:rPr lang="en-US" sz="500">
                <a:latin typeface="Times New Roman" charset="0"/>
                <a:ea typeface="ＭＳ Ｐゴシック" charset="0"/>
                <a:cs typeface="ＭＳ Ｐゴシック" charset="0"/>
              </a:rPr>
              <a:t>2012). Colleges and universities also face the challenge of serving</a:t>
            </a:r>
          </a:p>
          <a:p>
            <a:pPr>
              <a:lnSpc>
                <a:spcPct val="80000"/>
              </a:lnSpc>
            </a:pPr>
            <a:r>
              <a:rPr lang="en-US" sz="500">
                <a:latin typeface="Times New Roman" charset="0"/>
                <a:ea typeface="ＭＳ Ｐゴシック" charset="0"/>
                <a:cs typeface="ＭＳ Ｐゴシック" charset="0"/>
              </a:rPr>
              <a:t>an increasingly socially, economically, and ethnically diverse undergraduate</a:t>
            </a:r>
          </a:p>
          <a:p>
            <a:pPr>
              <a:lnSpc>
                <a:spcPct val="80000"/>
              </a:lnSpc>
            </a:pPr>
            <a:r>
              <a:rPr lang="en-US" sz="500">
                <a:latin typeface="Times New Roman" charset="0"/>
                <a:ea typeface="ＭＳ Ｐゴシック" charset="0"/>
                <a:cs typeface="ＭＳ Ｐゴシック" charset="0"/>
              </a:rPr>
              <a:t>population entering college classrooms directly from high school, after a</a:t>
            </a:r>
          </a:p>
          <a:p>
            <a:pPr>
              <a:lnSpc>
                <a:spcPct val="80000"/>
              </a:lnSpc>
            </a:pPr>
            <a:r>
              <a:rPr lang="en-US" sz="500">
                <a:latin typeface="Times New Roman" charset="0"/>
                <a:ea typeface="ＭＳ Ｐゴシック" charset="0"/>
                <a:cs typeface="ＭＳ Ｐゴシック" charset="0"/>
              </a:rPr>
              <a:t>military career or other life experiences, or from postsecondary educational</a:t>
            </a:r>
          </a:p>
          <a:p>
            <a:pPr>
              <a:lnSpc>
                <a:spcPct val="80000"/>
              </a:lnSpc>
            </a:pPr>
            <a:r>
              <a:rPr lang="en-US" sz="500">
                <a:latin typeface="Times New Roman" charset="0"/>
                <a:ea typeface="ＭＳ Ｐゴシック" charset="0"/>
                <a:cs typeface="ＭＳ Ｐゴシック" charset="0"/>
              </a:rPr>
              <a:t>experiences at another institution. Sustained attention to motivating, engaging</a:t>
            </a:r>
          </a:p>
          <a:p>
            <a:pPr>
              <a:lnSpc>
                <a:spcPct val="80000"/>
              </a:lnSpc>
            </a:pPr>
            <a:r>
              <a:rPr lang="en-US" sz="500">
                <a:latin typeface="Times New Roman" charset="0"/>
                <a:ea typeface="ＭＳ Ｐゴシック" charset="0"/>
                <a:cs typeface="ＭＳ Ｐゴシック" charset="0"/>
              </a:rPr>
              <a:t>and supporting the learning of all students who enter college science</a:t>
            </a:r>
          </a:p>
          <a:p>
            <a:pPr>
              <a:lnSpc>
                <a:spcPct val="80000"/>
              </a:lnSpc>
            </a:pPr>
            <a:r>
              <a:rPr lang="en-US" sz="500">
                <a:latin typeface="Times New Roman" charset="0"/>
                <a:ea typeface="ＭＳ Ｐゴシック" charset="0"/>
                <a:cs typeface="ＭＳ Ｐゴシック" charset="0"/>
              </a:rPr>
              <a:t>and engineering classrooms is an imperative.</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 </a:t>
            </a:r>
          </a:p>
          <a:p>
            <a:pPr>
              <a:lnSpc>
                <a:spcPct val="80000"/>
              </a:lnSpc>
            </a:pPr>
            <a:endParaRPr lang="en-US" sz="500">
              <a:latin typeface="Times New Roman" charset="0"/>
              <a:ea typeface="ＭＳ Ｐゴシック" charset="0"/>
              <a:cs typeface="ＭＳ Ｐゴシック" charset="0"/>
            </a:endParaRPr>
          </a:p>
          <a:p>
            <a:pPr>
              <a:lnSpc>
                <a:spcPct val="80000"/>
              </a:lnSpc>
            </a:pPr>
            <a:endParaRPr lang="en-US" sz="500">
              <a:latin typeface="Times New Roman" charset="0"/>
              <a:ea typeface="ＭＳ Ｐゴシック" charset="0"/>
              <a:cs typeface="ＭＳ Ｐゴシック"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3BDBC6C3-BEA5-9B4C-A51D-194118897FF2}" type="slidenum">
              <a:rPr lang="en-US" sz="1200" b="0"/>
              <a:pPr/>
              <a:t>4</a:t>
            </a:fld>
            <a:endParaRPr lang="en-US" sz="1200" b="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659C1A2E-CD76-0744-884E-2FB7DB9FB6FB}" type="slidenum">
              <a:rPr lang="en-US" sz="1200" b="0"/>
              <a:pPr/>
              <a:t>5</a:t>
            </a:fld>
            <a:endParaRPr lang="en-US" sz="1200" b="0"/>
          </a:p>
        </p:txBody>
      </p:sp>
      <p:sp>
        <p:nvSpPr>
          <p:cNvPr id="67587"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Methyl salicylate (oil of wintergreen or wintergreen oil) is an organic ester naturally produced by many species of plants, particularly wintergreens. It is also synthetically produced, used as a fragrance, in foods and beverages, and in liniments.</a:t>
            </a:r>
          </a:p>
          <a:p>
            <a:endParaRPr lang="en-US">
              <a:latin typeface="Times New Roman" charset="0"/>
              <a:ea typeface="ＭＳ Ｐゴシック" charset="0"/>
              <a:cs typeface="ＭＳ Ｐゴシック" charset="0"/>
            </a:endParaRPr>
          </a:p>
          <a:p>
            <a:r>
              <a:rPr lang="en-US">
                <a:latin typeface="Times New Roman" charset="0"/>
                <a:ea typeface="ＭＳ Ｐゴシック" charset="0"/>
                <a:cs typeface="ＭＳ Ｐゴシック" charset="0"/>
              </a:rPr>
              <a:t>The compound methyl salicylate was first isolated (from the plant Gaultheria procumbens) in 1843 by the French chemist Auguste André Thomas Cahours (1813–1891), who identified it as an ester of salicylic acid and methanol.[4]</a:t>
            </a:r>
          </a:p>
        </p:txBody>
      </p:sp>
      <p:sp>
        <p:nvSpPr>
          <p:cNvPr id="67588"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67589"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0FBC092A-ED0A-FE41-BEEB-90052F8452FC}" type="slidenum">
              <a:rPr lang="en-US" sz="1200" b="0"/>
              <a:pPr/>
              <a:t>8</a:t>
            </a:fld>
            <a:endParaRPr lang="en-US" sz="1200" b="0"/>
          </a:p>
        </p:txBody>
      </p:sp>
      <p:sp>
        <p:nvSpPr>
          <p:cNvPr id="21507"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8" tIns="44450" rIns="90488" bIns="44450"/>
          <a:lstStyle/>
          <a:p>
            <a:endParaRPr lang="en-US">
              <a:latin typeface="Times New Roman" charset="0"/>
              <a:ea typeface="ＭＳ Ｐゴシック" charset="0"/>
              <a:cs typeface="ＭＳ Ｐゴシック" charset="0"/>
            </a:endParaRPr>
          </a:p>
        </p:txBody>
      </p:sp>
      <p:sp>
        <p:nvSpPr>
          <p:cNvPr id="21508" name="Rectangle 3"/>
          <p:cNvSpPr>
            <a:spLocks noGrp="1" noRot="1" noChangeAspect="1" noChangeArrowheads="1" noTextEdit="1"/>
          </p:cNvSpPr>
          <p:nvPr>
            <p:ph type="sldImg"/>
          </p:nvPr>
        </p:nvSpPr>
        <p:spPr>
          <a:xfrm>
            <a:off x="1439863" y="3016250"/>
            <a:ext cx="4587875" cy="3441700"/>
          </a:xfrm>
          <a:ln w="12700" cap="flat">
            <a:solidFill>
              <a:schemeClr val="tx1"/>
            </a:solidFill>
          </a:ln>
        </p:spPr>
      </p:sp>
      <p:sp>
        <p:nvSpPr>
          <p:cNvPr id="21509"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eaLnBrk="0" hangingPunct="0">
              <a:lnSpc>
                <a:spcPts val="2100"/>
              </a:lnSpc>
            </a:pPr>
            <a:r>
              <a:rPr lang="en-US" sz="1800" b="0">
                <a:solidFill>
                  <a:srgbClr val="000000"/>
                </a:solidFill>
                <a:latin typeface="Arial" charset="0"/>
              </a:rPr>
              <a:t>1</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a:lnSpc>
                <a:spcPct val="80000"/>
              </a:lnSpc>
            </a:pPr>
            <a:r>
              <a:rPr lang="en-US" sz="500">
                <a:latin typeface="Times New Roman" charset="0"/>
                <a:ea typeface="ＭＳ Ｐゴシック" charset="0"/>
                <a:cs typeface="ＭＳ Ｐゴシック" charset="0"/>
              </a:rPr>
              <a:t>Discipline-Based Education Research: Understanding and</a:t>
            </a:r>
          </a:p>
          <a:p>
            <a:pPr>
              <a:lnSpc>
                <a:spcPct val="80000"/>
              </a:lnSpc>
            </a:pPr>
            <a:r>
              <a:rPr lang="en-US" sz="500">
                <a:latin typeface="Times New Roman" charset="0"/>
                <a:ea typeface="ＭＳ Ｐゴシック" charset="0"/>
                <a:cs typeface="ＭＳ Ｐゴシック" charset="0"/>
              </a:rPr>
              <a:t>Improving Learning in Undergraduate Science and Engineering</a:t>
            </a:r>
          </a:p>
          <a:p>
            <a:pPr>
              <a:lnSpc>
                <a:spcPct val="80000"/>
              </a:lnSpc>
            </a:pPr>
            <a:r>
              <a:rPr lang="en-US" sz="500">
                <a:latin typeface="Times New Roman" charset="0"/>
                <a:ea typeface="ＭＳ Ｐゴシック" charset="0"/>
                <a:cs typeface="ＭＳ Ｐゴシック" charset="0"/>
              </a:rPr>
              <a:t>Susan R. Singer, Natalie R. Nielsen, and Heidi A. Schweingruber, Editors</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ISBN 978-0-309-25411-3 | DOI 10.17226/13362 2012</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Effective instruction involves a range of</a:t>
            </a:r>
          </a:p>
          <a:p>
            <a:pPr>
              <a:lnSpc>
                <a:spcPct val="80000"/>
              </a:lnSpc>
            </a:pPr>
            <a:r>
              <a:rPr lang="en-US" sz="500">
                <a:latin typeface="Times New Roman" charset="0"/>
                <a:ea typeface="ＭＳ Ｐゴシック" charset="0"/>
                <a:cs typeface="ＭＳ Ｐゴシック" charset="0"/>
              </a:rPr>
              <a:t>approaches, including making lectures more interactive, having students</a:t>
            </a:r>
          </a:p>
          <a:p>
            <a:pPr>
              <a:lnSpc>
                <a:spcPct val="80000"/>
              </a:lnSpc>
            </a:pPr>
            <a:r>
              <a:rPr lang="en-US" sz="500">
                <a:latin typeface="Times New Roman" charset="0"/>
                <a:ea typeface="ＭＳ Ｐゴシック" charset="0"/>
                <a:cs typeface="ＭＳ Ｐゴシック" charset="0"/>
              </a:rPr>
              <a:t>work in groups, and incorporating authentic problems and activities.</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Students who go on to have successful careers in science or engineering</a:t>
            </a:r>
          </a:p>
          <a:p>
            <a:pPr>
              <a:lnSpc>
                <a:spcPct val="80000"/>
              </a:lnSpc>
            </a:pPr>
            <a:r>
              <a:rPr lang="en-US" sz="500">
                <a:latin typeface="Times New Roman" charset="0"/>
                <a:ea typeface="ＭＳ Ｐゴシック" charset="0"/>
                <a:cs typeface="ＭＳ Ｐゴシック" charset="0"/>
              </a:rPr>
              <a:t>must be problem solvers, skilled in quantitative reasoning and modeling,</a:t>
            </a:r>
          </a:p>
          <a:p>
            <a:pPr>
              <a:lnSpc>
                <a:spcPct val="80000"/>
              </a:lnSpc>
            </a:pPr>
            <a:r>
              <a:rPr lang="en-US" sz="500">
                <a:latin typeface="Times New Roman" charset="0"/>
                <a:ea typeface="ＭＳ Ｐゴシック" charset="0"/>
                <a:cs typeface="ＭＳ Ｐゴシック" charset="0"/>
              </a:rPr>
              <a:t>effective at communication and cross-disciplinary collaboration, and cognizant</a:t>
            </a:r>
          </a:p>
          <a:p>
            <a:pPr>
              <a:lnSpc>
                <a:spcPct val="80000"/>
              </a:lnSpc>
            </a:pPr>
            <a:r>
              <a:rPr lang="en-US" sz="500">
                <a:latin typeface="Times New Roman" charset="0"/>
                <a:ea typeface="ＭＳ Ｐゴシック" charset="0"/>
                <a:cs typeface="ＭＳ Ｐゴシック" charset="0"/>
              </a:rPr>
              <a:t>of relationships between science and society (Brewer and Smith,</a:t>
            </a:r>
          </a:p>
          <a:p>
            <a:pPr>
              <a:lnSpc>
                <a:spcPct val="80000"/>
              </a:lnSpc>
            </a:pPr>
            <a:r>
              <a:rPr lang="en-US" sz="500">
                <a:latin typeface="Times New Roman" charset="0"/>
                <a:ea typeface="ＭＳ Ｐゴシック" charset="0"/>
                <a:cs typeface="ＭＳ Ｐゴシック" charset="0"/>
              </a:rPr>
              <a:t>2011). Students who do not pursue these careers need to understand science</a:t>
            </a:r>
          </a:p>
          <a:p>
            <a:pPr>
              <a:lnSpc>
                <a:spcPct val="80000"/>
              </a:lnSpc>
            </a:pPr>
            <a:r>
              <a:rPr lang="en-US" sz="500">
                <a:latin typeface="Times New Roman" charset="0"/>
                <a:ea typeface="ＭＳ Ｐゴシック" charset="0"/>
                <a:cs typeface="ＭＳ Ｐゴシック" charset="0"/>
              </a:rPr>
              <a:t>and engineering to serve in their roles as citizens, consumers, and leaders</a:t>
            </a:r>
          </a:p>
          <a:p>
            <a:pPr>
              <a:lnSpc>
                <a:spcPct val="80000"/>
              </a:lnSpc>
            </a:pPr>
            <a:r>
              <a:rPr lang="en-US" sz="500">
                <a:latin typeface="Times New Roman" charset="0"/>
                <a:ea typeface="ＭＳ Ｐゴシック" charset="0"/>
                <a:cs typeface="ＭＳ Ｐゴシック" charset="0"/>
              </a:rPr>
              <a:t>of business and government who need to make wise science-informed</a:t>
            </a:r>
          </a:p>
          <a:p>
            <a:pPr>
              <a:lnSpc>
                <a:spcPct val="80000"/>
              </a:lnSpc>
            </a:pPr>
            <a:r>
              <a:rPr lang="en-US" sz="500">
                <a:latin typeface="Times New Roman" charset="0"/>
                <a:ea typeface="ＭＳ Ｐゴシック" charset="0"/>
                <a:cs typeface="ＭＳ Ｐゴシック" charset="0"/>
              </a:rPr>
              <a:t>decisions in their personal and professional lives. Choosing healthcare for</a:t>
            </a:r>
          </a:p>
          <a:p>
            <a:pPr>
              <a:lnSpc>
                <a:spcPct val="80000"/>
              </a:lnSpc>
            </a:pPr>
            <a:r>
              <a:rPr lang="en-US" sz="500">
                <a:latin typeface="Times New Roman" charset="0"/>
                <a:ea typeface="ＭＳ Ｐゴシック" charset="0"/>
                <a:cs typeface="ＭＳ Ｐゴシック" charset="0"/>
              </a:rPr>
              <a:t>one</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children, buying a car, voting about land-use regulations, or retrofitting</a:t>
            </a:r>
          </a:p>
          <a:p>
            <a:pPr>
              <a:lnSpc>
                <a:spcPct val="80000"/>
              </a:lnSpc>
            </a:pPr>
            <a:r>
              <a:rPr lang="en-US" sz="500">
                <a:latin typeface="Times New Roman" charset="0"/>
                <a:ea typeface="ＭＳ Ｐゴシック" charset="0"/>
                <a:cs typeface="ＭＳ Ｐゴシック" charset="0"/>
              </a:rPr>
              <a:t>one</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house or business to be more earthquake-resistant are but a few</a:t>
            </a:r>
          </a:p>
          <a:p>
            <a:pPr>
              <a:lnSpc>
                <a:spcPct val="80000"/>
              </a:lnSpc>
            </a:pPr>
            <a:r>
              <a:rPr lang="en-US" sz="500">
                <a:latin typeface="Times New Roman" charset="0"/>
                <a:ea typeface="ＭＳ Ｐゴシック" charset="0"/>
                <a:cs typeface="ＭＳ Ｐゴシック" charset="0"/>
              </a:rPr>
              <a:t>of the decisions that today</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undergraduates may face. Their decisions on</a:t>
            </a:r>
          </a:p>
          <a:p>
            <a:pPr>
              <a:lnSpc>
                <a:spcPct val="80000"/>
              </a:lnSpc>
            </a:pPr>
            <a:r>
              <a:rPr lang="en-US" sz="500">
                <a:latin typeface="Times New Roman" charset="0"/>
                <a:ea typeface="ＭＳ Ｐゴシック" charset="0"/>
                <a:cs typeface="ＭＳ Ｐゴシック" charset="0"/>
              </a:rPr>
              <a:t>these and other issues will be based, in part, on their confidence in the</a:t>
            </a:r>
          </a:p>
          <a:p>
            <a:pPr>
              <a:lnSpc>
                <a:spcPct val="80000"/>
              </a:lnSpc>
            </a:pPr>
            <a:r>
              <a:rPr lang="en-US" sz="500">
                <a:latin typeface="Times New Roman" charset="0"/>
                <a:ea typeface="ＭＳ Ｐゴシック" charset="0"/>
                <a:cs typeface="ＭＳ Ｐゴシック" charset="0"/>
              </a:rPr>
              <a:t>methods of science and engineering and their understanding of the findings</a:t>
            </a:r>
          </a:p>
          <a:p>
            <a:pPr>
              <a:lnSpc>
                <a:spcPct val="80000"/>
              </a:lnSpc>
            </a:pPr>
            <a:r>
              <a:rPr lang="en-US" sz="500">
                <a:latin typeface="Times New Roman" charset="0"/>
                <a:ea typeface="ＭＳ Ｐゴシック" charset="0"/>
                <a:cs typeface="ＭＳ Ｐゴシック" charset="0"/>
              </a:rPr>
              <a:t>of science and engineering.</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The importance of science and engineering in preparing the technical</a:t>
            </a:r>
          </a:p>
          <a:p>
            <a:pPr>
              <a:lnSpc>
                <a:spcPct val="80000"/>
              </a:lnSpc>
            </a:pPr>
            <a:r>
              <a:rPr lang="en-US" sz="500">
                <a:latin typeface="Times New Roman" charset="0"/>
                <a:ea typeface="ＭＳ Ｐゴシック" charset="0"/>
                <a:cs typeface="ＭＳ Ｐゴシック" charset="0"/>
              </a:rPr>
              <a:t>workforce and a science-literate citizenry has drawn increased attention to</a:t>
            </a:r>
          </a:p>
          <a:p>
            <a:pPr>
              <a:lnSpc>
                <a:spcPct val="80000"/>
              </a:lnSpc>
            </a:pPr>
            <a:r>
              <a:rPr lang="en-US" sz="500">
                <a:latin typeface="Times New Roman" charset="0"/>
                <a:ea typeface="ＭＳ Ｐゴシック" charset="0"/>
                <a:cs typeface="ＭＳ Ｐゴシック" charset="0"/>
              </a:rPr>
              <a:t>the quality of undergraduate science and engineering education and how it</a:t>
            </a:r>
          </a:p>
          <a:p>
            <a:pPr>
              <a:lnSpc>
                <a:spcPct val="80000"/>
              </a:lnSpc>
            </a:pPr>
            <a:r>
              <a:rPr lang="en-US" sz="500">
                <a:latin typeface="Times New Roman" charset="0"/>
                <a:ea typeface="ＭＳ Ｐゴシック" charset="0"/>
                <a:cs typeface="ＭＳ Ｐゴシック" charset="0"/>
              </a:rPr>
              <a:t>can be improved. There are persistent concerns that undergraduate science</a:t>
            </a:r>
          </a:p>
          <a:p>
            <a:pPr>
              <a:lnSpc>
                <a:spcPct val="80000"/>
              </a:lnSpc>
            </a:pPr>
            <a:r>
              <a:rPr lang="en-US" sz="500">
                <a:latin typeface="Times New Roman" charset="0"/>
                <a:ea typeface="ＭＳ Ｐゴシック" charset="0"/>
                <a:cs typeface="ＭＳ Ｐゴシック" charset="0"/>
              </a:rPr>
              <a:t>and engineering courses are not providing students with high-quality learning</a:t>
            </a:r>
          </a:p>
          <a:p>
            <a:pPr>
              <a:lnSpc>
                <a:spcPct val="80000"/>
              </a:lnSpc>
            </a:pPr>
            <a:r>
              <a:rPr lang="en-US" sz="500">
                <a:latin typeface="Times New Roman" charset="0"/>
                <a:ea typeface="ＭＳ Ｐゴシック" charset="0"/>
                <a:cs typeface="ＭＳ Ｐゴシック" charset="0"/>
              </a:rPr>
              <a:t>experiences, nor are they attracting and retaining students in science</a:t>
            </a:r>
          </a:p>
          <a:p>
            <a:pPr>
              <a:lnSpc>
                <a:spcPct val="80000"/>
              </a:lnSpc>
            </a:pPr>
            <a:r>
              <a:rPr lang="en-US" sz="500">
                <a:latin typeface="Times New Roman" charset="0"/>
                <a:ea typeface="ＭＳ Ｐゴシック" charset="0"/>
                <a:cs typeface="ＭＳ Ｐゴシック" charset="0"/>
              </a:rPr>
              <a:t>and engineering fields (President</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Council of Advisors on Science and Technology,</a:t>
            </a:r>
          </a:p>
          <a:p>
            <a:pPr>
              <a:lnSpc>
                <a:spcPct val="80000"/>
              </a:lnSpc>
            </a:pPr>
            <a:r>
              <a:rPr lang="en-US" sz="500">
                <a:latin typeface="Times New Roman" charset="0"/>
                <a:ea typeface="ＭＳ Ｐゴシック" charset="0"/>
                <a:cs typeface="ＭＳ Ｐゴシック" charset="0"/>
              </a:rPr>
              <a:t>2012). Colleges and universities also face the challenge of serving</a:t>
            </a:r>
          </a:p>
          <a:p>
            <a:pPr>
              <a:lnSpc>
                <a:spcPct val="80000"/>
              </a:lnSpc>
            </a:pPr>
            <a:r>
              <a:rPr lang="en-US" sz="500">
                <a:latin typeface="Times New Roman" charset="0"/>
                <a:ea typeface="ＭＳ Ｐゴシック" charset="0"/>
                <a:cs typeface="ＭＳ Ｐゴシック" charset="0"/>
              </a:rPr>
              <a:t>an increasingly socially, economically, and ethnically diverse undergraduate</a:t>
            </a:r>
          </a:p>
          <a:p>
            <a:pPr>
              <a:lnSpc>
                <a:spcPct val="80000"/>
              </a:lnSpc>
            </a:pPr>
            <a:r>
              <a:rPr lang="en-US" sz="500">
                <a:latin typeface="Times New Roman" charset="0"/>
                <a:ea typeface="ＭＳ Ｐゴシック" charset="0"/>
                <a:cs typeface="ＭＳ Ｐゴシック" charset="0"/>
              </a:rPr>
              <a:t>population entering college classrooms directly from high school, after a</a:t>
            </a:r>
          </a:p>
          <a:p>
            <a:pPr>
              <a:lnSpc>
                <a:spcPct val="80000"/>
              </a:lnSpc>
            </a:pPr>
            <a:r>
              <a:rPr lang="en-US" sz="500">
                <a:latin typeface="Times New Roman" charset="0"/>
                <a:ea typeface="ＭＳ Ｐゴシック" charset="0"/>
                <a:cs typeface="ＭＳ Ｐゴシック" charset="0"/>
              </a:rPr>
              <a:t>military career or other life experiences, or from postsecondary educational</a:t>
            </a:r>
          </a:p>
          <a:p>
            <a:pPr>
              <a:lnSpc>
                <a:spcPct val="80000"/>
              </a:lnSpc>
            </a:pPr>
            <a:r>
              <a:rPr lang="en-US" sz="500">
                <a:latin typeface="Times New Roman" charset="0"/>
                <a:ea typeface="ＭＳ Ｐゴシック" charset="0"/>
                <a:cs typeface="ＭＳ Ｐゴシック" charset="0"/>
              </a:rPr>
              <a:t>experiences at another institution. Sustained attention to motivating, engaging</a:t>
            </a:r>
          </a:p>
          <a:p>
            <a:pPr>
              <a:lnSpc>
                <a:spcPct val="80000"/>
              </a:lnSpc>
            </a:pPr>
            <a:r>
              <a:rPr lang="en-US" sz="500">
                <a:latin typeface="Times New Roman" charset="0"/>
                <a:ea typeface="ＭＳ Ｐゴシック" charset="0"/>
                <a:cs typeface="ＭＳ Ｐゴシック" charset="0"/>
              </a:rPr>
              <a:t>and supporting the learning of all students who enter college science</a:t>
            </a:r>
          </a:p>
          <a:p>
            <a:pPr>
              <a:lnSpc>
                <a:spcPct val="80000"/>
              </a:lnSpc>
            </a:pPr>
            <a:r>
              <a:rPr lang="en-US" sz="500">
                <a:latin typeface="Times New Roman" charset="0"/>
                <a:ea typeface="ＭＳ Ｐゴシック" charset="0"/>
                <a:cs typeface="ＭＳ Ｐゴシック" charset="0"/>
              </a:rPr>
              <a:t>and engineering classrooms is an imperative.</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 </a:t>
            </a:r>
          </a:p>
          <a:p>
            <a:pPr>
              <a:lnSpc>
                <a:spcPct val="80000"/>
              </a:lnSpc>
            </a:pPr>
            <a:endParaRPr lang="en-US" sz="500">
              <a:latin typeface="Times New Roman" charset="0"/>
              <a:ea typeface="ＭＳ Ｐゴシック" charset="0"/>
              <a:cs typeface="ＭＳ Ｐゴシック" charset="0"/>
            </a:endParaRPr>
          </a:p>
          <a:p>
            <a:pPr>
              <a:lnSpc>
                <a:spcPct val="80000"/>
              </a:lnSpc>
            </a:pPr>
            <a:endParaRPr lang="en-US" sz="500">
              <a:latin typeface="Times New Roman" charset="0"/>
              <a:ea typeface="ＭＳ Ｐゴシック" charset="0"/>
              <a:cs typeface="ＭＳ Ｐゴシック" charset="0"/>
            </a:endParaRP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487824C3-30EE-A94B-8C84-4D6F61B361E7}" type="slidenum">
              <a:rPr lang="en-US" sz="1200" b="0"/>
              <a:pPr/>
              <a:t>10</a:t>
            </a:fld>
            <a:endParaRPr lang="en-US" sz="1200" b="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xfrm>
            <a:off x="3884613" y="8685213"/>
            <a:ext cx="29718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fld id="{2D6A2D04-CA74-D048-86BF-184F5BF848C5}" type="slidenum">
              <a:rPr lang="en-US" sz="1200" b="0">
                <a:latin typeface="Arial" charset="0"/>
              </a:rPr>
              <a:pPr algn="ctr"/>
              <a:t>11</a:t>
            </a:fld>
            <a:endParaRPr lang="en-US" sz="1200" b="0">
              <a:latin typeface="Arial" charset="0"/>
            </a:endParaRPr>
          </a:p>
        </p:txBody>
      </p:sp>
      <p:sp>
        <p:nvSpPr>
          <p:cNvPr id="2662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atin typeface="Helvetica" charset="0"/>
                <a:ea typeface="ＭＳ Ｐゴシック" charset="0"/>
                <a:cs typeface="ＭＳ Ｐゴシック" charset="0"/>
              </a:rPr>
              <a:t>Figure Number: </a:t>
            </a:r>
            <a:r>
              <a:rPr lang="en-US">
                <a:solidFill>
                  <a:srgbClr val="000000"/>
                </a:solidFill>
                <a:latin typeface="Helvetica" charset="0"/>
                <a:ea typeface="ＭＳ Ｐゴシック" charset="0"/>
                <a:cs typeface="ＭＳ Ｐゴシック" charset="0"/>
              </a:rPr>
              <a:t>01-01-29T05UN</a:t>
            </a:r>
          </a:p>
          <a:p>
            <a:pPr eaLnBrk="1" hangingPunct="1"/>
            <a:endParaRPr lang="en-US">
              <a:solidFill>
                <a:srgbClr val="000000"/>
              </a:solidFill>
              <a:latin typeface="Helvetica" charset="0"/>
              <a:ea typeface="ＭＳ Ｐゴシック" charset="0"/>
              <a:cs typeface="ＭＳ Ｐゴシック" charset="0"/>
            </a:endParaRPr>
          </a:p>
          <a:p>
            <a:pPr eaLnBrk="1" hangingPunct="1"/>
            <a:r>
              <a:rPr lang="en-US">
                <a:solidFill>
                  <a:srgbClr val="000000"/>
                </a:solidFill>
                <a:latin typeface="Helvetica" charset="0"/>
                <a:ea typeface="ＭＳ Ｐゴシック" charset="0"/>
                <a:cs typeface="ＭＳ Ｐゴシック" charset="0"/>
              </a:rPr>
              <a:t>Title:  </a:t>
            </a:r>
            <a:r>
              <a:rPr lang="en-US" b="1">
                <a:solidFill>
                  <a:srgbClr val="000000"/>
                </a:solidFill>
                <a:latin typeface="Helvetica" charset="0"/>
                <a:ea typeface="ＭＳ Ｐゴシック" charset="0"/>
                <a:cs typeface="ＭＳ Ｐゴシック" charset="0"/>
              </a:rPr>
              <a:t>Table 1.5 Groups bonded to the far right carbon.</a:t>
            </a:r>
          </a:p>
          <a:p>
            <a:pPr eaLnBrk="1" hangingPunct="1"/>
            <a:endParaRPr lang="en-US" b="1">
              <a:solidFill>
                <a:srgbClr val="000000"/>
              </a:solidFill>
              <a:latin typeface="Helvetica" charset="0"/>
              <a:ea typeface="ＭＳ Ｐゴシック" charset="0"/>
              <a:cs typeface="ＭＳ Ｐゴシック" charset="0"/>
            </a:endParaRPr>
          </a:p>
          <a:p>
            <a:pPr eaLnBrk="1" hangingPunct="1"/>
            <a:r>
              <a:rPr lang="en-US">
                <a:solidFill>
                  <a:srgbClr val="000000"/>
                </a:solidFill>
                <a:latin typeface="Helvetica" charset="0"/>
                <a:ea typeface="ＭＳ Ｐゴシック" charset="0"/>
                <a:cs typeface="ＭＳ Ｐゴシック" charset="0"/>
              </a:rPr>
              <a:t>Caption: </a:t>
            </a:r>
          </a:p>
          <a:p>
            <a:pPr eaLnBrk="1" hangingPunct="1"/>
            <a:endParaRPr lang="en-US">
              <a:solidFill>
                <a:srgbClr val="000000"/>
              </a:solidFill>
              <a:latin typeface="Helvetica" charset="0"/>
              <a:ea typeface="ＭＳ Ｐゴシック" charset="0"/>
              <a:cs typeface="ＭＳ Ｐゴシック" charset="0"/>
            </a:endParaRPr>
          </a:p>
          <a:p>
            <a:pPr eaLnBrk="1" hangingPunct="1"/>
            <a:r>
              <a:rPr lang="en-US">
                <a:solidFill>
                  <a:srgbClr val="000000"/>
                </a:solidFill>
                <a:latin typeface="Helvetica" charset="0"/>
                <a:ea typeface="ＭＳ Ｐゴシック" charset="0"/>
                <a:cs typeface="ＭＳ Ｐゴシック" charset="0"/>
              </a:rPr>
              <a:t>Notes:  </a:t>
            </a:r>
            <a:endParaRPr lang="en-US" b="1">
              <a:solidFill>
                <a:srgbClr val="000000"/>
              </a:solidFill>
              <a:latin typeface="Helvetica"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xfrm>
            <a:off x="1150938" y="692150"/>
            <a:ext cx="4556125" cy="3416300"/>
          </a:xfrm>
          <a:ln/>
        </p:spPr>
      </p:sp>
      <p:sp>
        <p:nvSpPr>
          <p:cNvPr id="33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p:cNvSpPr>
          <p:nvPr>
            <p:ph type="sldImg"/>
          </p:nvPr>
        </p:nvSpPr>
        <p:spPr>
          <a:xfrm>
            <a:off x="1150938" y="692150"/>
            <a:ext cx="4556125" cy="3416300"/>
          </a:xfrm>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solidFill>
                  <a:srgbClr val="000000"/>
                </a:solidFill>
                <a:latin typeface="Verdana" charset="0"/>
                <a:ea typeface="ＭＳ Ｐゴシック" charset="0"/>
                <a:cs typeface="ＭＳ Ｐゴシック" charset="0"/>
              </a:rPr>
              <a:t>They discovered a large gene family, comprised of some 1,000 different genes (three per cent of our genes) that give rise to an equivalent number of olfactory receptor types. These receptors are located on the olfactory receptor cells, which occupy a small area in the upper part of the nasal epithelium and detect the inhaled odorant molecules.</a:t>
            </a:r>
            <a:r>
              <a:rPr lang="en-US" sz="400">
                <a:solidFill>
                  <a:srgbClr val="000000"/>
                </a:solidFill>
                <a:latin typeface="Verdana" charset="0"/>
                <a:ea typeface="ＭＳ Ｐゴシック" charset="0"/>
                <a:cs typeface="ＭＳ Ｐゴシック" charset="0"/>
              </a:rPr>
              <a:t> </a:t>
            </a:r>
          </a:p>
          <a:p>
            <a:endParaRPr lang="en-US">
              <a:latin typeface="Helvetica"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171C4F0D-15F5-D74A-8C95-B53F69979F43}" type="slidenum">
              <a:rPr lang="en-US" sz="1200" b="0"/>
              <a:pPr/>
              <a:t>18</a:t>
            </a:fld>
            <a:endParaRPr lang="en-US" sz="1200" b="0"/>
          </a:p>
        </p:txBody>
      </p:sp>
      <p:sp>
        <p:nvSpPr>
          <p:cNvPr id="37891"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Marcel Proust, was a French novelist, critic, and essayist best known for his monumental novel À la recherche du temps perdu (In Search of Lost Time; earlier rendered as Remembrance of Things Past), published in seven parts between 1913 and 1927. He is considered by critics and writers to be one of the most influential authors of the 20th century.[</a:t>
            </a:r>
          </a:p>
        </p:txBody>
      </p:sp>
      <p:sp>
        <p:nvSpPr>
          <p:cNvPr id="37892"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37893"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09E598D4-4DB4-4747-895A-5626C91F90E8}" type="slidenum">
              <a:rPr lang="en-US" sz="1200" b="0"/>
              <a:pPr/>
              <a:t>19</a:t>
            </a:fld>
            <a:endParaRPr lang="en-US" sz="1200" b="0"/>
          </a:p>
        </p:txBody>
      </p:sp>
      <p:sp>
        <p:nvSpPr>
          <p:cNvPr id="3993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Marcel Proust, was a French novelist, critic, and essayist best known for his monumental novel À la recherche du temps perdu (In Search of Lost Time; earlier rendered as Remembrance of Things Past), published in seven parts between 1913 and 1927. He is considered by critics and writers to be one of the most influential authors of the 20th century.[</a:t>
            </a:r>
          </a:p>
        </p:txBody>
      </p:sp>
      <p:sp>
        <p:nvSpPr>
          <p:cNvPr id="39940"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39941"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BEDDDEC3-1EF1-2442-B352-4283BA3A1759}" type="slidenum">
              <a:rPr lang="en-US" sz="1200" b="0"/>
              <a:pPr/>
              <a:t>20</a:t>
            </a:fld>
            <a:endParaRPr lang="en-US" sz="1200" b="0"/>
          </a:p>
        </p:txBody>
      </p:sp>
      <p:sp>
        <p:nvSpPr>
          <p:cNvPr id="41987"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Marcel Proust, was a French novelist, critic, and essayist best known for his monumental novel À la recherche du temps perdu (In Search of Lost Time; earlier rendered as Remembrance of Things Past), published in seven parts between 1913 and 1927. He is considered by critics and writers to be one of the most influential authors of the 20th century.[</a:t>
            </a:r>
          </a:p>
        </p:txBody>
      </p:sp>
      <p:sp>
        <p:nvSpPr>
          <p:cNvPr id="41988"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41989"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ABC7BAD5-E4D6-974B-8E0E-DAA131A13ACE}" type="slidenum">
              <a:rPr lang="en-US" sz="1200" b="0"/>
              <a:pPr/>
              <a:t>21</a:t>
            </a:fld>
            <a:endParaRPr lang="en-US" sz="1200" b="0"/>
          </a:p>
        </p:txBody>
      </p:sp>
      <p:sp>
        <p:nvSpPr>
          <p:cNvPr id="44035"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Marcel Proust, was a French novelist, critic, and essayist best known for his monumental novel À la recherche du temps perdu (In Search of Lost Time; earlier rendered as Remembrance of Things Past), published in seven parts between 1913 and 1927. He is considered by critics and writers to be one of the most influential authors of the 20th century.[</a:t>
            </a:r>
          </a:p>
        </p:txBody>
      </p:sp>
      <p:sp>
        <p:nvSpPr>
          <p:cNvPr id="44036"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44037"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9491A2A6-84F5-584A-80E0-4588D3950A2D}" type="slidenum">
              <a:rPr lang="en-US" sz="1200" b="0"/>
              <a:pPr/>
              <a:t>22</a:t>
            </a:fld>
            <a:endParaRPr lang="en-US" sz="1200" b="0"/>
          </a:p>
        </p:txBody>
      </p:sp>
      <p:sp>
        <p:nvSpPr>
          <p:cNvPr id="48131"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Methyl salicylate (oil of wintergreen or wintergreen oil) is an organic ester naturally produced by many species of plants, particularly wintergreens. It is also synthetically produced, used as a fragrance, in foods and beverages, and in liniments.</a:t>
            </a:r>
          </a:p>
          <a:p>
            <a:endParaRPr lang="en-US">
              <a:latin typeface="Times New Roman" charset="0"/>
              <a:ea typeface="ＭＳ Ｐゴシック" charset="0"/>
              <a:cs typeface="ＭＳ Ｐゴシック" charset="0"/>
            </a:endParaRPr>
          </a:p>
          <a:p>
            <a:r>
              <a:rPr lang="en-US">
                <a:latin typeface="Times New Roman" charset="0"/>
                <a:ea typeface="ＭＳ Ｐゴシック" charset="0"/>
                <a:cs typeface="ＭＳ Ｐゴシック" charset="0"/>
              </a:rPr>
              <a:t>The compound methyl salicylate was first isolated (from the plant Gaultheria procumbens) in 1843 by the French chemist Auguste André Thomas Cahours (1813–1891), who identified it as an ester of salicylic acid and methanol.[4]</a:t>
            </a:r>
          </a:p>
        </p:txBody>
      </p:sp>
      <p:sp>
        <p:nvSpPr>
          <p:cNvPr id="48132"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48133"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C4097CEE-5416-2A43-A049-5500D1F8758C}" type="slidenum">
              <a:rPr lang="en-US" sz="1200" b="0"/>
              <a:pPr/>
              <a:t>23</a:t>
            </a:fld>
            <a:endParaRPr lang="en-US" sz="1200" b="0"/>
          </a:p>
        </p:txBody>
      </p:sp>
      <p:sp>
        <p:nvSpPr>
          <p:cNvPr id="5017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Methyl salicylate (oil of wintergreen or wintergreen oil) is an organic ester naturally produced by many species of plants, particularly wintergreens. It is also synthetically produced, used as a fragrance, in foods and beverages, and in liniments.</a:t>
            </a:r>
          </a:p>
          <a:p>
            <a:endParaRPr lang="en-US">
              <a:latin typeface="Times New Roman" charset="0"/>
              <a:ea typeface="ＭＳ Ｐゴシック" charset="0"/>
              <a:cs typeface="ＭＳ Ｐゴシック" charset="0"/>
            </a:endParaRPr>
          </a:p>
          <a:p>
            <a:r>
              <a:rPr lang="en-US">
                <a:latin typeface="Times New Roman" charset="0"/>
                <a:ea typeface="ＭＳ Ｐゴシック" charset="0"/>
                <a:cs typeface="ＭＳ Ｐゴシック" charset="0"/>
              </a:rPr>
              <a:t>The compound methyl salicylate was first isolated (from the plant Gaultheria procumbens) in 1843 by the French chemist Auguste André Thomas Cahours (1813–1891), who identified it as an ester of salicylic acid and methanol.[4]</a:t>
            </a:r>
          </a:p>
        </p:txBody>
      </p:sp>
      <p:sp>
        <p:nvSpPr>
          <p:cNvPr id="50180"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50181"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08752D38-9EFE-544B-A37D-E6D06E7685A5}" type="slidenum">
              <a:rPr lang="en-US" sz="1200" b="0"/>
              <a:pPr/>
              <a:t>24</a:t>
            </a:fld>
            <a:endParaRPr lang="en-US" sz="1200" b="0"/>
          </a:p>
        </p:txBody>
      </p:sp>
      <p:sp>
        <p:nvSpPr>
          <p:cNvPr id="54275"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Marcel Proust, was a French novelist, critic, and essayist best known for his monumental novel À la recherche du temps perdu (In Search of Lost Time; earlier rendered as Remembrance of Things Past), published in seven parts between 1913 and 1927. He is considered by critics and writers to be one of the most influential authors of the 20th century.[</a:t>
            </a:r>
          </a:p>
        </p:txBody>
      </p:sp>
      <p:sp>
        <p:nvSpPr>
          <p:cNvPr id="54276"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54277"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FB4C704A-1806-9C40-B4DA-074F1AA1A69A}" type="slidenum">
              <a:rPr lang="en-US" sz="1200" b="0"/>
              <a:pPr/>
              <a:t>25</a:t>
            </a:fld>
            <a:endParaRPr lang="en-US" sz="1200" b="0"/>
          </a:p>
        </p:txBody>
      </p:sp>
      <p:sp>
        <p:nvSpPr>
          <p:cNvPr id="56323"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Methyl salicylate (oil of wintergreen or wintergreen oil) is an organic ester naturally produced by many species of plants, particularly wintergreens. It is also synthetically produced, used as a fragrance, in foods and beverages, and in liniments.</a:t>
            </a:r>
          </a:p>
          <a:p>
            <a:endParaRPr lang="en-US">
              <a:latin typeface="Times New Roman" charset="0"/>
              <a:ea typeface="ＭＳ Ｐゴシック" charset="0"/>
              <a:cs typeface="ＭＳ Ｐゴシック" charset="0"/>
            </a:endParaRPr>
          </a:p>
          <a:p>
            <a:r>
              <a:rPr lang="en-US">
                <a:latin typeface="Times New Roman" charset="0"/>
                <a:ea typeface="ＭＳ Ｐゴシック" charset="0"/>
                <a:cs typeface="ＭＳ Ｐゴシック" charset="0"/>
              </a:rPr>
              <a:t>The compound methyl salicylate was first isolated (from the plant Gaultheria procumbens) in 1843 by the French chemist Auguste André Thomas Cahours (1813–1891), who identified it as an ester of salicylic acid and methanol.[4]</a:t>
            </a:r>
          </a:p>
        </p:txBody>
      </p:sp>
      <p:sp>
        <p:nvSpPr>
          <p:cNvPr id="56324"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56325"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8192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839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877049896"/>
      </p:ext>
    </p:extLst>
  </p:cSld>
  <p:clrMapOvr>
    <a:masterClrMapping/>
  </p:clrMapOvr>
  <p:transition xmlns:p14="http://schemas.microsoft.com/office/powerpoint/2010/mai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61586346"/>
      </p:ext>
    </p:extLst>
  </p:cSld>
  <p:clrMapOvr>
    <a:masterClrMapping/>
  </p:clrMapOvr>
  <p:transition xmlns:p14="http://schemas.microsoft.com/office/powerpoint/2010/mai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143746150"/>
      </p:ext>
    </p:extLst>
  </p:cSld>
  <p:clrMapOvr>
    <a:masterClrMapping/>
  </p:clrMapOvr>
  <p:transition xmlns:p14="http://schemas.microsoft.com/office/powerpoint/2010/mai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70986160"/>
      </p:ext>
    </p:extLst>
  </p:cSld>
  <p:clrMapOvr>
    <a:masterClrMapping/>
  </p:clrMapOvr>
  <p:transition xmlns:p14="http://schemas.microsoft.com/office/powerpoint/2010/mai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49764763"/>
      </p:ext>
    </p:extLst>
  </p:cSld>
  <p:clrMapOvr>
    <a:masterClrMapping/>
  </p:clrMapOvr>
  <p:transition xmlns:p14="http://schemas.microsoft.com/office/powerpoint/2010/mai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38845448"/>
      </p:ext>
    </p:extLst>
  </p:cSld>
  <p:clrMapOvr>
    <a:masterClrMapping/>
  </p:clrMapOvr>
  <p:transition xmlns:p14="http://schemas.microsoft.com/office/powerpoint/2010/mai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6122774"/>
      </p:ext>
    </p:extLst>
  </p:cSld>
  <p:clrMapOvr>
    <a:masterClrMapping/>
  </p:clrMapOvr>
  <p:transition xmlns:p14="http://schemas.microsoft.com/office/powerpoint/2010/mai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276782189"/>
      </p:ext>
    </p:extLst>
  </p:cSld>
  <p:clrMapOvr>
    <a:masterClrMapping/>
  </p:clrMapOvr>
  <p:transition xmlns:p14="http://schemas.microsoft.com/office/powerpoint/2010/mai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26054432"/>
      </p:ext>
    </p:extLst>
  </p:cSld>
  <p:clrMapOvr>
    <a:masterClrMapping/>
  </p:clrMapOvr>
  <p:transition xmlns:p14="http://schemas.microsoft.com/office/powerpoint/2010/mai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76115525"/>
      </p:ext>
    </p:extLst>
  </p:cSld>
  <p:clrMapOvr>
    <a:masterClrMapping/>
  </p:clrMapOvr>
  <p:transition xmlns:p14="http://schemas.microsoft.com/office/powerpoint/2010/mai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76200"/>
            <a:ext cx="2228850" cy="6019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 y="76200"/>
            <a:ext cx="6534150" cy="6019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0258673"/>
      </p:ext>
    </p:extLst>
  </p:cSld>
  <p:clrMapOvr>
    <a:masterClrMapping/>
  </p:clrMapOvr>
  <p:transition xmlns:p14="http://schemas.microsoft.com/office/powerpoint/2010/main" spd="med">
    <p:wipe dir="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bwMode="auto">
          <a:xfrm>
            <a:off x="76200" y="76200"/>
            <a:ext cx="89154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ransition xmlns:p14="http://schemas.microsoft.com/office/powerpoint/2010/main" spd="med">
    <p:wipe dir="r"/>
  </p:transition>
  <p:txStyles>
    <p:titleStyle>
      <a:lvl1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mj-lt"/>
          <a:ea typeface="ＭＳ Ｐゴシック" pitchFamily="-108" charset="-128"/>
          <a:cs typeface="ＭＳ Ｐゴシック" pitchFamily="-108" charset="-128"/>
        </a:defRPr>
      </a:lvl1pPr>
      <a:lvl2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2pPr>
      <a:lvl3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3pPr>
      <a:lvl4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4pPr>
      <a:lvl5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5pPr>
      <a:lvl6pPr marL="4572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6pPr>
      <a:lvl7pPr marL="9144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7pPr>
      <a:lvl8pPr marL="13716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8pPr>
      <a:lvl9pPr marL="18288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ＭＳ Ｐゴシック" pitchFamily="-108" charset="-128"/>
          <a:cs typeface="ＭＳ Ｐゴシック" pitchFamily="-108" charset="-128"/>
        </a:defRPr>
      </a:lvl1pPr>
      <a:lvl2pPr marL="742950" indent="-285750" algn="l" rtl="0" eaLnBrk="0" fontAlgn="base" hangingPunct="0">
        <a:spcBef>
          <a:spcPct val="20000"/>
        </a:spcBef>
        <a:spcAft>
          <a:spcPct val="0"/>
        </a:spcAft>
        <a:buSzPct val="80000"/>
        <a:buFont typeface="Zapf Dingbats" charset="0"/>
        <a:buChar char="o"/>
        <a:defRPr sz="2400" b="1">
          <a:solidFill>
            <a:schemeClr val="tx1"/>
          </a:solidFill>
          <a:latin typeface="+mn-lt"/>
          <a:ea typeface="ＭＳ Ｐゴシック" pitchFamily="-108" charset="-128"/>
        </a:defRPr>
      </a:lvl2pPr>
      <a:lvl3pPr marL="1143000" indent="-228600" algn="l" rtl="0" eaLnBrk="0" fontAlgn="base" hangingPunct="0">
        <a:spcBef>
          <a:spcPct val="20000"/>
        </a:spcBef>
        <a:spcAft>
          <a:spcPct val="0"/>
        </a:spcAft>
        <a:buChar char="•"/>
        <a:defRPr sz="2000" b="1">
          <a:solidFill>
            <a:schemeClr val="tx1"/>
          </a:solidFill>
          <a:latin typeface="+mn-lt"/>
          <a:ea typeface="ＭＳ Ｐゴシック" pitchFamily="-108" charset="-128"/>
        </a:defRPr>
      </a:lvl3pPr>
      <a:lvl4pPr marL="1600200" indent="-228600" algn="l" rtl="0" eaLnBrk="0" fontAlgn="base" hangingPunct="0">
        <a:spcBef>
          <a:spcPct val="20000"/>
        </a:spcBef>
        <a:spcAft>
          <a:spcPct val="0"/>
        </a:spcAft>
        <a:buSzPct val="80000"/>
        <a:buFont typeface="Zapf Dingbats" charset="0"/>
        <a:buChar char="p"/>
        <a:defRPr b="1">
          <a:solidFill>
            <a:schemeClr val="tx1"/>
          </a:solidFill>
          <a:latin typeface="+mn-lt"/>
          <a:ea typeface="ＭＳ Ｐゴシック" pitchFamily="-108" charset="-128"/>
        </a:defRPr>
      </a:lvl4pPr>
      <a:lvl5pPr marL="2057400" indent="-228600" algn="l" rtl="0" eaLnBrk="0" fontAlgn="base" hangingPunct="0">
        <a:spcBef>
          <a:spcPct val="20000"/>
        </a:spcBef>
        <a:spcAft>
          <a:spcPct val="0"/>
        </a:spcAft>
        <a:buChar char="»"/>
        <a:defRPr>
          <a:solidFill>
            <a:schemeClr val="tx1"/>
          </a:solidFill>
          <a:latin typeface="+mn-lt"/>
          <a:ea typeface="ＭＳ Ｐゴシック" pitchFamily="-108" charset="-128"/>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emf"/><Relationship Id="rId3"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hyperlink" Target="http://chemconnections.org/general/movies/Representations.MOV" TargetMode="Externa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hyperlink" Target="http://chemconnections.org/general/chem108/o-chem%20tutorial/Screen%20Shot%202018-12-07%20at%203.49.36%20PM.png" TargetMode="Externa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image" Target="../media/image8.emf"/></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4" Type="http://schemas.openxmlformats.org/officeDocument/2006/relationships/image" Target="../media/image8.emf"/><Relationship Id="rId5" Type="http://schemas.openxmlformats.org/officeDocument/2006/relationships/image" Target="../media/image14.emf"/><Relationship Id="rId6" Type="http://schemas.openxmlformats.org/officeDocument/2006/relationships/image" Target="../media/image15.emf"/><Relationship Id="rId7" Type="http://schemas.openxmlformats.org/officeDocument/2006/relationships/image" Target="../media/image7.png"/><Relationship Id="rId8"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image" Target="../media/image12.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image" Target="../media/image9.png"/><Relationship Id="rId1" Type="http://schemas.openxmlformats.org/officeDocument/2006/relationships/themeOverride" Target="../theme/themeOverride1.x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5.xml"/><Relationship Id="rId5" Type="http://schemas.openxmlformats.org/officeDocument/2006/relationships/hyperlink" Target="http://chemconnections.org/general/movies/Representations.MOV" TargetMode="External"/><Relationship Id="rId6" Type="http://schemas.openxmlformats.org/officeDocument/2006/relationships/image" Target="../media/image23.png"/><Relationship Id="rId1" Type="http://schemas.microsoft.com/office/2007/relationships/media" Target="file://localhost/Users/ronrusay/Desktop/Powerpoint%20&amp;%20Movies/Movies/Representations.MOV" TargetMode="External"/><Relationship Id="rId2" Type="http://schemas.openxmlformats.org/officeDocument/2006/relationships/video" Target="file://localhost/Users/ronrusay/Desktop/Powerpoint%20&amp;%20Movies/Movies/Representations.MOV"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image" Target="../media/image25.jpeg"/><Relationship Id="rId5" Type="http://schemas.openxmlformats.org/officeDocument/2006/relationships/oleObject" Target="../embeddings/oleObject1.bin"/><Relationship Id="rId6" Type="http://schemas.openxmlformats.org/officeDocument/2006/relationships/image" Target="../media/image24.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hyperlink" Target="http://chemconnections.org/general/chem108/o-chem%20tutorial/Screen%20Shot%202018-12-07%20at%203.50.06%20PM.png" TargetMode="External"/><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4" Type="http://schemas.openxmlformats.org/officeDocument/2006/relationships/image" Target="../media/image8.emf"/><Relationship Id="rId5" Type="http://schemas.openxmlformats.org/officeDocument/2006/relationships/image" Target="../media/image14.emf"/><Relationship Id="rId6" Type="http://schemas.openxmlformats.org/officeDocument/2006/relationships/image" Target="../media/image15.emf"/><Relationship Id="rId1" Type="http://schemas.openxmlformats.org/officeDocument/2006/relationships/slideLayout" Target="../slideLayouts/slideLayout7.xml"/><Relationship Id="rId2" Type="http://schemas.openxmlformats.org/officeDocument/2006/relationships/image" Target="../media/image12.emf"/></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4" Type="http://schemas.openxmlformats.org/officeDocument/2006/relationships/image" Target="../media/image13.emf"/><Relationship Id="rId5" Type="http://schemas.openxmlformats.org/officeDocument/2006/relationships/image" Target="../media/image8.emf"/><Relationship Id="rId6" Type="http://schemas.openxmlformats.org/officeDocument/2006/relationships/image" Target="../media/image14.emf"/><Relationship Id="rId7" Type="http://schemas.openxmlformats.org/officeDocument/2006/relationships/image" Target="../media/image15.emf"/><Relationship Id="rId8" Type="http://schemas.openxmlformats.org/officeDocument/2006/relationships/image" Target="../media/image28.png"/><Relationship Id="rId9" Type="http://schemas.openxmlformats.org/officeDocument/2006/relationships/image" Target="../media/image26.png"/><Relationship Id="rId10" Type="http://schemas.openxmlformats.org/officeDocument/2006/relationships/hyperlink" Target="http://chemconnections.org/general/chem108/o-chem%20tutorial/Screen%20Shot%202018-12-07%20at%203.54.07%20PM.png" TargetMode="External"/><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hyperlink" Target="https://en.wikipedia.org/wiki/Hubble_Space_Telescope%23cite_note-Tatarewicz.2C_SP-4219.2C_p._375-55" TargetMode="External"/><Relationship Id="rId5" Type="http://schemas.openxmlformats.org/officeDocument/2006/relationships/image" Target="../media/image30.png"/><Relationship Id="rId6" Type="http://schemas.openxmlformats.org/officeDocument/2006/relationships/hyperlink" Target="http://chemconnections.org/organic/chem226/Labs/Smell/smell-links.html" TargetMode="External"/><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hyperlink" Target="http://chemconnections.org/organic/chem226/Labs/Smell/ChemComm.html" TargetMode="External"/><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hyperlink" Target="http://chemconnections.org/general/chem108/o-chem%20tutorial/Screen%20Shot%202018-12-07%20at%203.54.35%20PM.png" TargetMode="External"/><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hyperlink" Target="http://chemconnections.org/general/chem108/o-chem%20tutorial/Screen%20Shot%202018-12-07%20at%203.54.53%20PM.png" TargetMode="External"/><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hyperlink" Target="http://chemconnections.org/general/chem108/o-chem%20tutorial/Screen%20Shot%202018-12-07%20at%203.55.14%20PM.png" TargetMode="External"/><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png"/><Relationship Id="rId3" Type="http://schemas.openxmlformats.org/officeDocument/2006/relationships/hyperlink" Target="https://www.youtube.com/watch?v=58U52lDTuvk&amp;list=PLgawtcOBBjr9I-NDoUX-HmTQr_VN465G2&amp;index=3"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youtube.com/watch?v=FLH36ML8IEU" TargetMode="External"/><Relationship Id="rId3" Type="http://schemas.openxmlformats.org/officeDocument/2006/relationships/image" Target="../media/image4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youtube.com/watch?v=e0UK6kkS0_M" TargetMode="External"/><Relationship Id="rId3"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43.emf"/><Relationship Id="rId5" Type="http://schemas.openxmlformats.org/officeDocument/2006/relationships/image" Target="../media/image44.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45.png"/><Relationship Id="rId5" Type="http://schemas.openxmlformats.org/officeDocument/2006/relationships/image" Target="../media/image46.emf"/><Relationship Id="rId6" Type="http://schemas.openxmlformats.org/officeDocument/2006/relationships/image" Target="../media/image47.png"/><Relationship Id="rId7" Type="http://schemas.openxmlformats.org/officeDocument/2006/relationships/image" Target="../media/image48.png"/><Relationship Id="rId8" Type="http://schemas.openxmlformats.org/officeDocument/2006/relationships/image" Target="../media/image49.png"/><Relationship Id="rId9" Type="http://schemas.openxmlformats.org/officeDocument/2006/relationships/image" Target="../media/image50.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1.jpeg"/></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52.emf"/><Relationship Id="rId1" Type="http://schemas.openxmlformats.org/officeDocument/2006/relationships/vmlDrawing" Target="../drawings/vmlDrawing4.vml"/><Relationship Id="rId2"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3.png"/></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54.png"/><Relationship Id="rId5" Type="http://schemas.openxmlformats.org/officeDocument/2006/relationships/image" Target="../media/image55.emf"/><Relationship Id="rId6" Type="http://schemas.openxmlformats.org/officeDocument/2006/relationships/image" Target="../media/image56.png"/><Relationship Id="rId7" Type="http://schemas.openxmlformats.org/officeDocument/2006/relationships/hyperlink" Target="http://chemconnections.org/general/chem108/o-chem%20tutorial/Screen%20Shot%202018-12-07%20at%203.55.53%20PM.png" TargetMode="External"/><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oleObject" Target="../embeddings/oleObject6.bin"/><Relationship Id="rId5" Type="http://schemas.openxmlformats.org/officeDocument/2006/relationships/image" Target="../media/image57.emf"/><Relationship Id="rId6" Type="http://schemas.openxmlformats.org/officeDocument/2006/relationships/oleObject" Target="../embeddings/oleObject7.bin"/><Relationship Id="rId7" Type="http://schemas.openxmlformats.org/officeDocument/2006/relationships/image" Target="../media/image58.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oleObject" Target="../embeddings/oleObject8.bin"/><Relationship Id="rId5" Type="http://schemas.openxmlformats.org/officeDocument/2006/relationships/image" Target="../media/image57.emf"/><Relationship Id="rId6" Type="http://schemas.openxmlformats.org/officeDocument/2006/relationships/oleObject" Target="../embeddings/oleObject9.bin"/><Relationship Id="rId7" Type="http://schemas.openxmlformats.org/officeDocument/2006/relationships/image" Target="../media/image59.emf"/><Relationship Id="rId8" Type="http://schemas.openxmlformats.org/officeDocument/2006/relationships/image" Target="../media/image60.png"/><Relationship Id="rId9" Type="http://schemas.openxmlformats.org/officeDocument/2006/relationships/hyperlink" Target="http://chemconnections.org/general/chem108/o-chem%20tutorial/Screen%20Shot%202018-12-07%20at%203.56.16%20PM.png" TargetMode="External"/><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762000" y="1447800"/>
            <a:ext cx="7772400" cy="1143000"/>
          </a:xfrm>
          <a:prstGeom prst="rect">
            <a:avLst/>
          </a:prstGeom>
          <a:noFill/>
          <a:ln w="12700">
            <a:noFill/>
            <a:miter lim="800000"/>
            <a:headEnd/>
            <a:tailEnd/>
          </a:ln>
          <a:effectLst/>
        </p:spPr>
        <p:txBody>
          <a:bodyPr lIns="90487" tIns="44450" rIns="90487" bIns="44450" anchor="b"/>
          <a:lstStyle/>
          <a:p>
            <a:pPr algn="ctr" eaLnBrk="0" hangingPunct="0"/>
            <a:r>
              <a:rPr lang="en-US" sz="4400" b="0" dirty="0">
                <a:effectLst>
                  <a:outerShdw blurRad="38100" dist="38100" dir="2700000" algn="tl">
                    <a:srgbClr val="DDDDDD"/>
                  </a:outerShdw>
                </a:effectLst>
                <a:latin typeface="Times" charset="0"/>
              </a:rPr>
              <a:t>Organic </a:t>
            </a:r>
            <a:r>
              <a:rPr lang="en-US" sz="4400" b="0" dirty="0" smtClean="0">
                <a:effectLst>
                  <a:outerShdw blurRad="38100" dist="38100" dir="2700000" algn="tl">
                    <a:srgbClr val="DDDDDD"/>
                  </a:outerShdw>
                </a:effectLst>
                <a:latin typeface="Times" charset="0"/>
              </a:rPr>
              <a:t>Molecules Tutorial</a:t>
            </a:r>
            <a:endParaRPr lang="en-US" sz="4400" b="0" dirty="0">
              <a:effectLst>
                <a:outerShdw blurRad="38100" dist="38100" dir="2700000" algn="tl">
                  <a:srgbClr val="DDDDDD"/>
                </a:outerShdw>
              </a:effectLst>
              <a:latin typeface="Times" charset="0"/>
            </a:endParaRPr>
          </a:p>
          <a:p>
            <a:pPr algn="ctr" eaLnBrk="0" hangingPunct="0"/>
            <a:r>
              <a:rPr lang="en-US" sz="3600" b="0" i="1" dirty="0">
                <a:effectLst>
                  <a:outerShdw blurRad="38100" dist="38100" dir="2700000" algn="tl">
                    <a:srgbClr val="DDDDDD"/>
                  </a:outerShdw>
                </a:effectLst>
                <a:latin typeface="Times" charset="0"/>
              </a:rPr>
              <a:t>Functional Groups</a:t>
            </a:r>
          </a:p>
        </p:txBody>
      </p:sp>
      <p:sp>
        <p:nvSpPr>
          <p:cNvPr id="67587" name="Rectangle 3"/>
          <p:cNvSpPr>
            <a:spLocks noChangeArrowheads="1"/>
          </p:cNvSpPr>
          <p:nvPr/>
        </p:nvSpPr>
        <p:spPr bwMode="auto">
          <a:xfrm>
            <a:off x="1371600" y="2743200"/>
            <a:ext cx="6400800" cy="1752600"/>
          </a:xfrm>
          <a:prstGeom prst="rect">
            <a:avLst/>
          </a:prstGeom>
          <a:noFill/>
          <a:ln w="12700">
            <a:noFill/>
            <a:miter lim="800000"/>
            <a:headEnd/>
            <a:tailEnd/>
          </a:ln>
          <a:effectLst/>
        </p:spPr>
        <p:txBody>
          <a:bodyPr lIns="90487" tIns="44450" rIns="90487" bIns="44450"/>
          <a:lstStyle/>
          <a:p>
            <a:pPr algn="ctr" eaLnBrk="0" hangingPunct="0">
              <a:spcBef>
                <a:spcPct val="20000"/>
              </a:spcBef>
              <a:buClr>
                <a:schemeClr val="accent1"/>
              </a:buClr>
              <a:buSzPct val="75000"/>
              <a:buFont typeface="Monotype Sorts" charset="0"/>
              <a:buNone/>
            </a:pPr>
            <a:endParaRPr lang="en-US" sz="3200">
              <a:effectLst>
                <a:outerShdw blurRad="38100" dist="38100" dir="2700000" algn="tl">
                  <a:srgbClr val="DDDDDD"/>
                </a:outerShdw>
              </a:effectLst>
              <a:latin typeface="Times" charset="0"/>
            </a:endParaRPr>
          </a:p>
          <a:p>
            <a:pPr algn="ctr" eaLnBrk="0" hangingPunct="0">
              <a:spcBef>
                <a:spcPct val="20000"/>
              </a:spcBef>
              <a:buClr>
                <a:schemeClr val="accent1"/>
              </a:buClr>
              <a:buSzPct val="75000"/>
              <a:buFont typeface="Monotype Sorts" charset="0"/>
              <a:buNone/>
            </a:pPr>
            <a:r>
              <a:rPr lang="en-US" sz="3200" b="0">
                <a:effectLst>
                  <a:outerShdw blurRad="38100" dist="38100" dir="2700000" algn="tl">
                    <a:srgbClr val="DDDDDD"/>
                  </a:outerShdw>
                </a:effectLst>
                <a:latin typeface="Times" charset="0"/>
              </a:rPr>
              <a:t>Dr. Ron Rusay</a:t>
            </a:r>
          </a:p>
        </p:txBody>
      </p:sp>
      <p:pic>
        <p:nvPicPr>
          <p:cNvPr id="16388" name="Picture 3" descr="Screen Shot 2014-07-04 at 8.37.00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5638800"/>
            <a:ext cx="7239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685800" y="0"/>
            <a:ext cx="7772400" cy="1143000"/>
          </a:xfrm>
          <a:prstGeom prst="rect">
            <a:avLst/>
          </a:prstGeom>
          <a:noFill/>
          <a:ln w="12700">
            <a:noFill/>
            <a:miter lim="800000"/>
            <a:headEnd/>
            <a:tailEnd/>
          </a:ln>
          <a:effectLst/>
        </p:spPr>
        <p:txBody>
          <a:bodyPr lIns="90487" tIns="44450" rIns="90487" bIns="44450" anchor="b"/>
          <a:lstStyle/>
          <a:p>
            <a:pPr algn="ctr" eaLnBrk="0" hangingPunct="0"/>
            <a:endParaRPr lang="en-US" sz="4400" b="0">
              <a:effectLst>
                <a:outerShdw blurRad="38100" dist="38100" dir="2700000" algn="tl">
                  <a:srgbClr val="DDDDDD"/>
                </a:outerShdw>
              </a:effectLst>
              <a:latin typeface="Times" charset="0"/>
            </a:endParaRPr>
          </a:p>
          <a:p>
            <a:pPr algn="ctr" eaLnBrk="0" hangingPunct="0"/>
            <a:r>
              <a:rPr lang="en-US" sz="3600" b="0" i="1">
                <a:effectLst>
                  <a:outerShdw blurRad="38100" dist="38100" dir="2700000" algn="tl">
                    <a:srgbClr val="DDDDDD"/>
                  </a:outerShdw>
                </a:effectLst>
                <a:latin typeface="Times" charset="0"/>
              </a:rPr>
              <a:t>Functional Groups &amp; Amino Acids</a:t>
            </a:r>
          </a:p>
        </p:txBody>
      </p:sp>
      <p:pic>
        <p:nvPicPr>
          <p:cNvPr id="17411" name="Picture 5" descr="Organic Functions-Amino Acids Names.2018.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524000"/>
            <a:ext cx="3473450" cy="4495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412" name="Picture 6" descr="Organic Functions-Amino Acids Names.2018.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524000"/>
            <a:ext cx="3505200" cy="45354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0" y="0"/>
            <a:ext cx="9144000" cy="1143000"/>
          </a:xfrm>
        </p:spPr>
        <p:txBody>
          <a:bodyPr/>
          <a:lstStyle/>
          <a:p>
            <a:pPr eaLnBrk="1" hangingPunct="1"/>
            <a:r>
              <a:rPr lang="en-US" sz="3200">
                <a:effectLst>
                  <a:outerShdw blurRad="38100" dist="38100" dir="2700000" algn="tl">
                    <a:srgbClr val="DDDDDD"/>
                  </a:outerShdw>
                </a:effectLst>
                <a:latin typeface="Times New Roman" charset="0"/>
                <a:ea typeface="ＭＳ Ｐゴシック" charset="0"/>
                <a:cs typeface="ＭＳ Ｐゴシック" charset="0"/>
              </a:rPr>
              <a:t>Elemental building blocks for all organic molecules</a:t>
            </a:r>
            <a:endParaRPr lang="en-US" sz="3200">
              <a:solidFill>
                <a:srgbClr val="BFBFBF"/>
              </a:solidFill>
              <a:effectLst>
                <a:outerShdw blurRad="38100" dist="38100" dir="2700000" algn="tl">
                  <a:srgbClr val="DDDDDD"/>
                </a:outerShdw>
              </a:effectLst>
              <a:latin typeface="Times New Roman" charset="0"/>
              <a:ea typeface="ＭＳ Ｐゴシック" charset="0"/>
              <a:cs typeface="ＭＳ Ｐゴシック" charset="0"/>
            </a:endParaRPr>
          </a:p>
        </p:txBody>
      </p:sp>
      <p:pic>
        <p:nvPicPr>
          <p:cNvPr id="18435" name="Picture 16" descr="periodic table_bw.2.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143000"/>
            <a:ext cx="74168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ounded Rectangle 3"/>
          <p:cNvSpPr/>
          <p:nvPr/>
        </p:nvSpPr>
        <p:spPr>
          <a:xfrm>
            <a:off x="6019800" y="1981200"/>
            <a:ext cx="1143000" cy="457200"/>
          </a:xfrm>
          <a:prstGeom prst="roundRect">
            <a:avLst/>
          </a:prstGeom>
          <a:solidFill>
            <a:srgbClr val="008000">
              <a:alpha val="25000"/>
            </a:srgbClr>
          </a:solidFill>
          <a:ln>
            <a:solidFill>
              <a:schemeClr val="accent1">
                <a:shade val="95000"/>
                <a:satMod val="105000"/>
                <a:alpha val="2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latin typeface="Times New Roman" charset="0"/>
              <a:ea typeface="ＭＳ Ｐゴシック" charset="0"/>
              <a:cs typeface="ＭＳ Ｐゴシック" charset="0"/>
            </a:endParaRPr>
          </a:p>
        </p:txBody>
      </p:sp>
      <p:sp>
        <p:nvSpPr>
          <p:cNvPr id="5" name="Rounded Rectangle 4"/>
          <p:cNvSpPr/>
          <p:nvPr/>
        </p:nvSpPr>
        <p:spPr>
          <a:xfrm>
            <a:off x="914400" y="1524000"/>
            <a:ext cx="457200" cy="457200"/>
          </a:xfrm>
          <a:prstGeom prst="roundRect">
            <a:avLst/>
          </a:prstGeom>
          <a:solidFill>
            <a:srgbClr val="008000">
              <a:alpha val="25000"/>
            </a:srgbClr>
          </a:solidFill>
          <a:ln>
            <a:solidFill>
              <a:schemeClr val="accent1">
                <a:shade val="95000"/>
                <a:satMod val="105000"/>
                <a:alpha val="2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latin typeface="Times New Roman" charset="0"/>
              <a:ea typeface="ＭＳ Ｐゴシック" charset="0"/>
              <a:cs typeface="ＭＳ Ｐゴシック" charset="0"/>
            </a:endParaRP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0" y="228600"/>
            <a:ext cx="9144000" cy="1143000"/>
          </a:xfrm>
        </p:spPr>
        <p:txBody>
          <a:bodyPr/>
          <a:lstStyle/>
          <a:p>
            <a:pPr algn="ctr" eaLnBrk="1" hangingPunct="1"/>
            <a:r>
              <a:rPr lang="en-US" sz="3200">
                <a:effectLst>
                  <a:outerShdw blurRad="38100" dist="38100" dir="2700000" algn="tl">
                    <a:srgbClr val="DDDDDD"/>
                  </a:outerShdw>
                </a:effectLst>
                <a:latin typeface="Times New Roman" charset="0"/>
                <a:ea typeface="ＭＳ Ｐゴシック" charset="0"/>
                <a:cs typeface="ＭＳ Ｐゴシック" charset="0"/>
              </a:rPr>
              <a:t>Synthesis of a Non-steroid anti-inflammatory drug</a:t>
            </a:r>
            <a:br>
              <a:rPr lang="en-US" sz="3200">
                <a:effectLst>
                  <a:outerShdw blurRad="38100" dist="38100" dir="2700000" algn="tl">
                    <a:srgbClr val="DDDDDD"/>
                  </a:outerShdw>
                </a:effectLst>
                <a:latin typeface="Times New Roman" charset="0"/>
                <a:ea typeface="ＭＳ Ｐゴシック" charset="0"/>
                <a:cs typeface="ＭＳ Ｐゴシック" charset="0"/>
              </a:rPr>
            </a:br>
            <a:r>
              <a:rPr lang="en-US" sz="320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Aspirin</a:t>
            </a:r>
          </a:p>
        </p:txBody>
      </p:sp>
      <p:pic>
        <p:nvPicPr>
          <p:cNvPr id="62467" name="Picture 5" descr="Screen Shot 2016-11-08 at 2.35.16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600200"/>
            <a:ext cx="4483100" cy="32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8" name="Rectangle 6">
            <a:hlinkClick r:id="rId4"/>
          </p:cNvPr>
          <p:cNvSpPr>
            <a:spLocks noChangeArrowheads="1"/>
          </p:cNvSpPr>
          <p:nvPr/>
        </p:nvSpPr>
        <p:spPr bwMode="auto">
          <a:xfrm>
            <a:off x="685800" y="510540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b="0" dirty="0">
                <a:latin typeface="Arial" charset="0"/>
                <a:cs typeface="Arial" charset="0"/>
              </a:rPr>
              <a:t>http://</a:t>
            </a:r>
            <a:r>
              <a:rPr lang="en-US" sz="2000" b="0" dirty="0" err="1">
                <a:latin typeface="Arial" charset="0"/>
                <a:cs typeface="Arial" charset="0"/>
              </a:rPr>
              <a:t>chemconnections.org</a:t>
            </a:r>
            <a:r>
              <a:rPr lang="en-US" sz="2000" b="0" dirty="0">
                <a:latin typeface="Arial" charset="0"/>
                <a:cs typeface="Arial" charset="0"/>
              </a:rPr>
              <a:t>/general/movies/</a:t>
            </a:r>
            <a:r>
              <a:rPr lang="en-US" sz="2000" b="0" dirty="0" err="1">
                <a:latin typeface="Arial" charset="0"/>
                <a:cs typeface="Arial" charset="0"/>
              </a:rPr>
              <a:t>Representations.MOV</a:t>
            </a:r>
            <a:endParaRPr lang="en-US" sz="2000" b="0" dirty="0">
              <a:latin typeface="Arial" charset="0"/>
              <a:cs typeface="Arial" charset="0"/>
            </a:endParaRP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276600" y="304800"/>
            <a:ext cx="3163888" cy="769938"/>
          </a:xfrm>
          <a:prstGeom prst="rect">
            <a:avLst/>
          </a:prstGeom>
        </p:spPr>
        <p:txBody>
          <a:bodyPr wrap="none">
            <a:spAutoFit/>
          </a:bodyPr>
          <a:lstStyle/>
          <a:p>
            <a:r>
              <a:rPr lang="en-US" sz="4400">
                <a:effectLst>
                  <a:outerShdw blurRad="38100" dist="38100" dir="2700000" algn="tl">
                    <a:srgbClr val="DDDDDD"/>
                  </a:outerShdw>
                </a:effectLst>
              </a:rPr>
              <a:t>QUESTION</a:t>
            </a:r>
          </a:p>
        </p:txBody>
      </p:sp>
      <p:sp>
        <p:nvSpPr>
          <p:cNvPr id="8" name="TextBox 7"/>
          <p:cNvSpPr txBox="1"/>
          <p:nvPr/>
        </p:nvSpPr>
        <p:spPr>
          <a:xfrm>
            <a:off x="2667000" y="3810000"/>
            <a:ext cx="6248400" cy="2678113"/>
          </a:xfrm>
          <a:prstGeom prst="rect">
            <a:avLst/>
          </a:prstGeom>
          <a:no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b="0" dirty="0"/>
              <a:t>One of aspirin</a:t>
            </a:r>
            <a:r>
              <a:rPr lang="ja-JP" altLang="en-US" b="0" dirty="0"/>
              <a:t>’</a:t>
            </a:r>
            <a:r>
              <a:rPr lang="en-US" b="0" dirty="0"/>
              <a:t>s functions, an ester, is circled in blue. What is the highlighted yellow function?:</a:t>
            </a:r>
          </a:p>
          <a:p>
            <a:pPr eaLnBrk="1" hangingPunct="1">
              <a:buFont typeface="Times New Roman" charset="0"/>
              <a:buAutoNum type="alphaUcPeriod"/>
            </a:pPr>
            <a:r>
              <a:rPr lang="en-US" b="0" dirty="0"/>
              <a:t>Alcohol</a:t>
            </a:r>
          </a:p>
          <a:p>
            <a:pPr eaLnBrk="1" hangingPunct="1">
              <a:buFont typeface="Times New Roman" charset="0"/>
              <a:buAutoNum type="alphaUcPeriod"/>
            </a:pPr>
            <a:r>
              <a:rPr lang="en-US" b="0" dirty="0"/>
              <a:t>Ether</a:t>
            </a:r>
          </a:p>
          <a:p>
            <a:pPr eaLnBrk="1" hangingPunct="1">
              <a:buFont typeface="Times New Roman" charset="0"/>
              <a:buAutoNum type="alphaUcPeriod"/>
            </a:pPr>
            <a:r>
              <a:rPr lang="en-US" b="0" dirty="0"/>
              <a:t>Ketone</a:t>
            </a:r>
          </a:p>
          <a:p>
            <a:pPr eaLnBrk="1" hangingPunct="1">
              <a:buFont typeface="Times New Roman" charset="0"/>
              <a:buAutoNum type="alphaUcPeriod"/>
            </a:pPr>
            <a:r>
              <a:rPr lang="en-US" b="0" dirty="0" smtClean="0"/>
              <a:t>Aldehyde</a:t>
            </a:r>
            <a:endParaRPr lang="en-US" b="0" dirty="0"/>
          </a:p>
          <a:p>
            <a:pPr eaLnBrk="1" hangingPunct="1">
              <a:buFont typeface="Times New Roman" charset="0"/>
              <a:buAutoNum type="alphaUcPeriod"/>
            </a:pPr>
            <a:r>
              <a:rPr lang="en-US" b="0" dirty="0"/>
              <a:t>Carboxylic Acid</a:t>
            </a:r>
          </a:p>
        </p:txBody>
      </p:sp>
      <p:pic>
        <p:nvPicPr>
          <p:cNvPr id="66564" name="Picture 10" descr="Screen Shot 2018-05-04 at 11.23.11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066800"/>
            <a:ext cx="27305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Donut 11"/>
          <p:cNvSpPr/>
          <p:nvPr/>
        </p:nvSpPr>
        <p:spPr bwMode="auto">
          <a:xfrm>
            <a:off x="1676400" y="2133600"/>
            <a:ext cx="2133600" cy="1676400"/>
          </a:xfrm>
          <a:prstGeom prst="donut">
            <a:avLst>
              <a:gd name="adj" fmla="val 5193"/>
            </a:avLst>
          </a:prstGeom>
          <a:solidFill>
            <a:srgbClr val="3366FF"/>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pic>
        <p:nvPicPr>
          <p:cNvPr id="13" name="Picture 12" descr="Screen Shot 2017-11-17 at 12.12.29 AM.png"/>
          <p:cNvPicPr>
            <a:picLocks noChangeAspect="1"/>
          </p:cNvPicPr>
          <p:nvPr/>
        </p:nvPicPr>
        <p:blipFill>
          <a:blip r:embed="rId4"/>
          <a:stretch>
            <a:fillRect/>
          </a:stretch>
        </p:blipFill>
        <p:spPr>
          <a:xfrm>
            <a:off x="6629400" y="1143000"/>
            <a:ext cx="1873250" cy="1979364"/>
          </a:xfrm>
          <a:prstGeom prst="rect">
            <a:avLst/>
          </a:prstGeom>
          <a:scene3d>
            <a:camera prst="orthographicFront">
              <a:rot lat="0" lon="10800000" rev="0"/>
            </a:camera>
            <a:lightRig rig="threePt" dir="t"/>
          </a:scene3d>
        </p:spPr>
      </p:pic>
      <p:sp>
        <p:nvSpPr>
          <p:cNvPr id="14" name="Donut 13"/>
          <p:cNvSpPr/>
          <p:nvPr/>
        </p:nvSpPr>
        <p:spPr bwMode="auto">
          <a:xfrm>
            <a:off x="7391400" y="1905000"/>
            <a:ext cx="1219200" cy="1066800"/>
          </a:xfrm>
          <a:prstGeom prst="donut">
            <a:avLst>
              <a:gd name="adj" fmla="val 50000"/>
            </a:avLst>
          </a:prstGeom>
          <a:solidFill>
            <a:srgbClr val="FFFF00">
              <a:alpha val="33000"/>
            </a:srgb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2" name="TextBox 1">
            <a:hlinkClick r:id="rId5"/>
          </p:cNvPr>
          <p:cNvSpPr txBox="1"/>
          <p:nvPr/>
        </p:nvSpPr>
        <p:spPr>
          <a:xfrm>
            <a:off x="8001000" y="304800"/>
            <a:ext cx="609600" cy="457200"/>
          </a:xfrm>
          <a:prstGeom prst="rect">
            <a:avLst/>
          </a:prstGeom>
          <a:noFill/>
        </p:spPr>
        <p:txBody>
          <a:bodyPr wrap="square" rtlCol="0">
            <a:spAutoFit/>
          </a:bodyPr>
          <a:lstStyle/>
          <a:p>
            <a:r>
              <a:rPr lang="en-US" dirty="0" smtClean="0"/>
              <a:t>#1</a:t>
            </a:r>
            <a:endParaRPr lang="en-US" dirty="0"/>
          </a:p>
        </p:txBody>
      </p:sp>
      <p:sp>
        <p:nvSpPr>
          <p:cNvPr id="3" name="Rectangle 2">
            <a:hlinkClick r:id="rId5"/>
          </p:cNvPr>
          <p:cNvSpPr/>
          <p:nvPr/>
        </p:nvSpPr>
        <p:spPr>
          <a:xfrm>
            <a:off x="5105400" y="4876800"/>
            <a:ext cx="3657600" cy="954107"/>
          </a:xfrm>
          <a:prstGeom prst="rect">
            <a:avLst/>
          </a:prstGeom>
        </p:spPr>
        <p:txBody>
          <a:bodyPr wrap="square">
            <a:spAutoFit/>
          </a:bodyPr>
          <a:lstStyle/>
          <a:p>
            <a:pPr algn="ctr"/>
            <a:r>
              <a:rPr lang="en-US" sz="1400" dirty="0"/>
              <a:t>http://</a:t>
            </a:r>
            <a:r>
              <a:rPr lang="en-US" sz="1400" dirty="0" err="1"/>
              <a:t>chemconnections.org</a:t>
            </a:r>
            <a:r>
              <a:rPr lang="en-US" sz="1400" dirty="0"/>
              <a:t>/general/chem108/o-chem%20tutorial/Screen%20Shot%202018-12-07%20at%203.49.36%20PM.png</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838200" y="457200"/>
            <a:ext cx="7772400" cy="1143000"/>
          </a:xfrm>
          <a:prstGeom prst="rect">
            <a:avLst/>
          </a:prstGeom>
          <a:noFill/>
          <a:ln w="12700">
            <a:noFill/>
            <a:miter lim="800000"/>
            <a:headEnd/>
            <a:tailEnd/>
          </a:ln>
          <a:effectLst/>
        </p:spPr>
        <p:txBody>
          <a:bodyPr lIns="90487" tIns="44450" rIns="90487" bIns="44450" anchor="ctr"/>
          <a:lstStyle/>
          <a:p>
            <a:pPr algn="ctr"/>
            <a:r>
              <a:rPr lang="en-US" i="1">
                <a:solidFill>
                  <a:schemeClr val="tx2"/>
                </a:solidFill>
                <a:effectLst>
                  <a:outerShdw blurRad="38100" dist="38100" dir="2700000" algn="tl">
                    <a:srgbClr val="DDDDDD"/>
                  </a:outerShdw>
                </a:effectLst>
              </a:rPr>
              <a:t>Common Functional Groups</a:t>
            </a:r>
          </a:p>
        </p:txBody>
      </p:sp>
      <p:sp>
        <p:nvSpPr>
          <p:cNvPr id="71683" name="Rectangle 3"/>
          <p:cNvSpPr>
            <a:spLocks noChangeArrowheads="1"/>
          </p:cNvSpPr>
          <p:nvPr/>
        </p:nvSpPr>
        <p:spPr bwMode="auto">
          <a:xfrm>
            <a:off x="228600" y="1600200"/>
            <a:ext cx="8458200"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lstStyle/>
          <a:p>
            <a:pPr marL="565150" indent="-565150">
              <a:spcBef>
                <a:spcPct val="70000"/>
              </a:spcBef>
            </a:pPr>
            <a:r>
              <a:rPr lang="en-US" sz="3200"/>
              <a:t>	</a:t>
            </a:r>
            <a:r>
              <a:rPr lang="en-US" sz="3200" u="sng"/>
              <a:t>Name</a:t>
            </a:r>
            <a:r>
              <a:rPr lang="en-US" sz="3200"/>
              <a:t>				</a:t>
            </a:r>
            <a:r>
              <a:rPr lang="en-US" sz="3200" u="sng"/>
              <a:t>General Formula</a:t>
            </a:r>
            <a:endParaRPr lang="en-US" sz="3200"/>
          </a:p>
          <a:p>
            <a:pPr marL="565150" indent="-565150">
              <a:spcBef>
                <a:spcPct val="70000"/>
              </a:spcBef>
            </a:pPr>
            <a:r>
              <a:rPr lang="en-US" sz="3200"/>
              <a:t>  </a:t>
            </a:r>
            <a:r>
              <a:rPr lang="en-US" sz="3200">
                <a:solidFill>
                  <a:srgbClr val="FF6600"/>
                </a:solidFill>
              </a:rPr>
              <a:t>Alcohols	</a:t>
            </a:r>
            <a:r>
              <a:rPr lang="en-US" sz="3200"/>
              <a:t>		R</a:t>
            </a:r>
            <a:r>
              <a:rPr lang="en-US" sz="3200">
                <a:latin typeface="Symbol" charset="0"/>
              </a:rPr>
              <a:t></a:t>
            </a:r>
            <a:endParaRPr lang="en-US" sz="3200"/>
          </a:p>
          <a:p>
            <a:pPr marL="565150" indent="-565150">
              <a:spcBef>
                <a:spcPct val="70000"/>
              </a:spcBef>
            </a:pPr>
            <a:r>
              <a:rPr lang="en-US" sz="3200"/>
              <a:t> </a:t>
            </a:r>
            <a:r>
              <a:rPr lang="en-US" sz="3200">
                <a:solidFill>
                  <a:srgbClr val="FF6600"/>
                </a:solidFill>
              </a:rPr>
              <a:t> </a:t>
            </a:r>
            <a:r>
              <a:rPr lang="en-US" sz="3200"/>
              <a:t>Ethers					R</a:t>
            </a:r>
            <a:r>
              <a:rPr lang="en-US" sz="3200">
                <a:latin typeface="Symbol" charset="0"/>
              </a:rPr>
              <a:t></a:t>
            </a:r>
            <a:r>
              <a:rPr lang="en-US" sz="3200"/>
              <a:t>R</a:t>
            </a:r>
            <a:r>
              <a:rPr lang="en-US" sz="3200">
                <a:latin typeface="Symbol" charset="0"/>
              </a:rPr>
              <a:t></a:t>
            </a:r>
            <a:endParaRPr lang="en-US" sz="3200"/>
          </a:p>
          <a:p>
            <a:pPr marL="565150" indent="-565150">
              <a:spcBef>
                <a:spcPct val="70000"/>
              </a:spcBef>
            </a:pPr>
            <a:r>
              <a:rPr lang="en-US" sz="3200"/>
              <a:t>  Amines					</a:t>
            </a:r>
            <a:r>
              <a:rPr lang="en-US" sz="3200">
                <a:solidFill>
                  <a:schemeClr val="tx2"/>
                </a:solidFill>
              </a:rPr>
              <a:t>R</a:t>
            </a:r>
            <a:r>
              <a:rPr lang="en-US" sz="3200">
                <a:solidFill>
                  <a:schemeClr val="tx2"/>
                </a:solidFill>
                <a:latin typeface="Symbol" charset="0"/>
              </a:rPr>
              <a:t>NH</a:t>
            </a:r>
            <a:r>
              <a:rPr lang="en-US" sz="3200" baseline="-25000">
                <a:solidFill>
                  <a:schemeClr val="tx2"/>
                </a:solidFill>
                <a:latin typeface="Symbol" charset="0"/>
              </a:rPr>
              <a:t>2</a:t>
            </a:r>
          </a:p>
          <a:p>
            <a:pPr marL="565150" indent="-565150">
              <a:spcBef>
                <a:spcPct val="70000"/>
              </a:spcBef>
            </a:pPr>
            <a:r>
              <a:rPr lang="en-US" sz="3200">
                <a:solidFill>
                  <a:srgbClr val="FF0000"/>
                </a:solidFill>
              </a:rPr>
              <a:t>  Carboxylic Acids			</a:t>
            </a:r>
          </a:p>
          <a:p>
            <a:pPr marL="565150" indent="-565150">
              <a:spcBef>
                <a:spcPct val="70000"/>
              </a:spcBef>
            </a:pPr>
            <a:endParaRPr lang="en-US" sz="3200" baseline="-25000"/>
          </a:p>
          <a:p>
            <a:pPr marL="565150" indent="-565150" algn="ctr"/>
            <a:endParaRPr lang="en-US" sz="3200"/>
          </a:p>
        </p:txBody>
      </p:sp>
      <p:pic>
        <p:nvPicPr>
          <p:cNvPr id="35845" name="Picture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4741863"/>
            <a:ext cx="1524000" cy="914400"/>
          </a:xfrm>
          <a:prstGeom prst="rect">
            <a:avLst/>
          </a:prstGeom>
          <a:solidFill>
            <a:srgbClr val="A5A5E9"/>
          </a:solidFill>
          <a:ln>
            <a:noFill/>
          </a:ln>
          <a:extLst>
            <a:ext uri="{91240B29-F687-4f45-9708-019B960494DF}">
              <a14:hiddenLine xmlns:a14="http://schemas.microsoft.com/office/drawing/2010/main" w="12700">
                <a:solidFill>
                  <a:srgbClr val="000000"/>
                </a:solidFill>
                <a:miter lim="800000"/>
                <a:headEnd/>
                <a:tailEnd/>
              </a14:hiddenLine>
            </a:ext>
          </a:extLst>
        </p:spPr>
      </p:pic>
      <p:pic>
        <p:nvPicPr>
          <p:cNvPr id="71685" name="Picture 6" descr="Screen Shot 2016-04-23 at 10.30.0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5656263"/>
            <a:ext cx="53340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3886200" y="2514600"/>
            <a:ext cx="1524000" cy="461963"/>
          </a:xfrm>
          <a:prstGeom prst="rect">
            <a:avLst/>
          </a:prstGeom>
          <a:solidFill>
            <a:schemeClr val="accent6">
              <a:lumMod val="40000"/>
              <a:lumOff val="60000"/>
              <a:alpha val="42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a:p>
        </p:txBody>
      </p:sp>
      <p:sp>
        <p:nvSpPr>
          <p:cNvPr id="9" name="Rectangle 8"/>
          <p:cNvSpPr/>
          <p:nvPr/>
        </p:nvSpPr>
        <p:spPr>
          <a:xfrm>
            <a:off x="3429000" y="304800"/>
            <a:ext cx="2557463" cy="584200"/>
          </a:xfrm>
          <a:prstGeom prst="rect">
            <a:avLst/>
          </a:prstGeom>
        </p:spPr>
        <p:txBody>
          <a:bodyPr wrap="none">
            <a:spAutoFit/>
          </a:bodyPr>
          <a:lstStyle/>
          <a:p>
            <a:r>
              <a:rPr lang="en-US" sz="3200">
                <a:solidFill>
                  <a:srgbClr val="7ED3AE"/>
                </a:solidFill>
                <a:effectLst>
                  <a:outerShdw blurRad="38100" dist="38100" dir="2700000" algn="tl">
                    <a:srgbClr val="DDDDDD"/>
                  </a:outerShdw>
                </a:effectLst>
                <a:latin typeface="Helvetica" charset="0"/>
              </a:rPr>
              <a:t>Salicylic Acid</a:t>
            </a:r>
            <a:endParaRPr lang="en-US" sz="3200"/>
          </a:p>
        </p:txBody>
      </p:sp>
      <p:pic>
        <p:nvPicPr>
          <p:cNvPr id="11" name="Picture 10" descr="Screen Shot 2017-11-17 at 12.11.22 AM.png"/>
          <p:cNvPicPr>
            <a:picLocks noChangeAspect="1"/>
          </p:cNvPicPr>
          <p:nvPr/>
        </p:nvPicPr>
        <p:blipFill>
          <a:blip r:embed="rId4"/>
          <a:stretch>
            <a:fillRect/>
          </a:stretch>
        </p:blipFill>
        <p:spPr>
          <a:xfrm>
            <a:off x="7034965" y="76200"/>
            <a:ext cx="1880435" cy="1517650"/>
          </a:xfrm>
          <a:prstGeom prst="rect">
            <a:avLst/>
          </a:prstGeom>
          <a:scene3d>
            <a:camera prst="orthographicFront">
              <a:rot lat="10800000" lon="0" rev="10800000"/>
            </a:camera>
            <a:lightRig rig="threePt" dir="t"/>
          </a:scene3d>
        </p:spPr>
      </p:pic>
      <p:pic>
        <p:nvPicPr>
          <p:cNvPr id="71689" name="Picture 11" descr="Screen Shot 2017-11-18 at 10.26.36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38813" y="2976563"/>
            <a:ext cx="1804987"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p:cNvSpPr txBox="1"/>
          <p:nvPr/>
        </p:nvSpPr>
        <p:spPr>
          <a:xfrm>
            <a:off x="5986463" y="3276600"/>
            <a:ext cx="647700" cy="307975"/>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1400" u="sng"/>
          </a:p>
        </p:txBody>
      </p:sp>
      <p:sp>
        <p:nvSpPr>
          <p:cNvPr id="14" name="TextBox 13"/>
          <p:cNvSpPr txBox="1"/>
          <p:nvPr/>
        </p:nvSpPr>
        <p:spPr>
          <a:xfrm>
            <a:off x="6705600" y="3584575"/>
            <a:ext cx="838200" cy="307975"/>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1400" u="sng"/>
          </a:p>
        </p:txBody>
      </p:sp>
      <p:sp>
        <p:nvSpPr>
          <p:cNvPr id="15" name="TextBox 14"/>
          <p:cNvSpPr txBox="1"/>
          <p:nvPr/>
        </p:nvSpPr>
        <p:spPr>
          <a:xfrm flipV="1">
            <a:off x="7696200" y="152400"/>
            <a:ext cx="609600" cy="307975"/>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1400" u="sng"/>
          </a:p>
        </p:txBody>
      </p:sp>
      <p:sp>
        <p:nvSpPr>
          <p:cNvPr id="16" name="TextBox 15"/>
          <p:cNvSpPr txBox="1"/>
          <p:nvPr/>
        </p:nvSpPr>
        <p:spPr>
          <a:xfrm>
            <a:off x="8077200" y="533400"/>
            <a:ext cx="838200" cy="769938"/>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4400" u="sng"/>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ChangeArrowheads="1"/>
          </p:cNvSpPr>
          <p:nvPr/>
        </p:nvSpPr>
        <p:spPr bwMode="auto">
          <a:xfrm>
            <a:off x="838200" y="457200"/>
            <a:ext cx="7772400" cy="1143000"/>
          </a:xfrm>
          <a:prstGeom prst="rect">
            <a:avLst/>
          </a:prstGeom>
          <a:noFill/>
          <a:ln w="12700">
            <a:noFill/>
            <a:miter lim="800000"/>
            <a:headEnd/>
            <a:tailEnd/>
          </a:ln>
          <a:effectLst/>
        </p:spPr>
        <p:txBody>
          <a:bodyPr lIns="90487" tIns="44450" rIns="90487" bIns="44450" anchor="ctr"/>
          <a:lstStyle/>
          <a:p>
            <a:pPr algn="ctr"/>
            <a:r>
              <a:rPr lang="en-US" sz="4000" i="1">
                <a:solidFill>
                  <a:schemeClr val="tx2"/>
                </a:solidFill>
                <a:effectLst>
                  <a:outerShdw blurRad="38100" dist="38100" dir="2700000" algn="tl">
                    <a:srgbClr val="DDDDDD"/>
                  </a:outerShdw>
                </a:effectLst>
              </a:rPr>
              <a:t> </a:t>
            </a:r>
            <a:r>
              <a:rPr lang="en-US" i="1">
                <a:solidFill>
                  <a:schemeClr val="tx2"/>
                </a:solidFill>
                <a:effectLst>
                  <a:outerShdw blurRad="38100" dist="38100" dir="2700000" algn="tl">
                    <a:srgbClr val="DDDDDD"/>
                  </a:outerShdw>
                </a:effectLst>
              </a:rPr>
              <a:t>Common Functional Groups</a:t>
            </a:r>
          </a:p>
        </p:txBody>
      </p:sp>
      <p:sp>
        <p:nvSpPr>
          <p:cNvPr id="72707" name="Rectangle 3"/>
          <p:cNvSpPr>
            <a:spLocks noChangeArrowheads="1"/>
          </p:cNvSpPr>
          <p:nvPr/>
        </p:nvSpPr>
        <p:spPr bwMode="auto">
          <a:xfrm>
            <a:off x="228600" y="1371600"/>
            <a:ext cx="8534400"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lstStyle/>
          <a:p>
            <a:pPr marL="565150" indent="-565150">
              <a:spcBef>
                <a:spcPct val="70000"/>
              </a:spcBef>
            </a:pPr>
            <a:r>
              <a:rPr lang="en-US" sz="3200"/>
              <a:t>	</a:t>
            </a:r>
            <a:r>
              <a:rPr lang="en-US" sz="3200" u="sng"/>
              <a:t>Name</a:t>
            </a:r>
            <a:r>
              <a:rPr lang="en-US" sz="3200"/>
              <a:t>		      </a:t>
            </a:r>
            <a:r>
              <a:rPr lang="en-US" sz="3200" u="sng"/>
              <a:t>General Formula</a:t>
            </a:r>
            <a:endParaRPr lang="en-US" sz="3200"/>
          </a:p>
          <a:p>
            <a:pPr marL="565150" indent="-565150">
              <a:spcBef>
                <a:spcPct val="70000"/>
              </a:spcBef>
            </a:pPr>
            <a:r>
              <a:rPr lang="en-US" sz="3200">
                <a:solidFill>
                  <a:srgbClr val="000000"/>
                </a:solidFill>
              </a:rPr>
              <a:t>Aldehydes</a:t>
            </a:r>
          </a:p>
          <a:p>
            <a:pPr marL="565150" indent="-565150">
              <a:spcBef>
                <a:spcPct val="70000"/>
              </a:spcBef>
            </a:pPr>
            <a:r>
              <a:rPr lang="en-US" sz="3200"/>
              <a:t>Ketones</a:t>
            </a:r>
          </a:p>
          <a:p>
            <a:pPr marL="565150" indent="-565150">
              <a:spcBef>
                <a:spcPct val="70000"/>
              </a:spcBef>
            </a:pPr>
            <a:r>
              <a:rPr lang="en-US" sz="3200">
                <a:solidFill>
                  <a:srgbClr val="FF6600"/>
                </a:solidFill>
              </a:rPr>
              <a:t>Carboxylic Acids</a:t>
            </a:r>
          </a:p>
          <a:p>
            <a:pPr marL="565150" indent="-565150">
              <a:spcBef>
                <a:spcPct val="70000"/>
              </a:spcBef>
            </a:pPr>
            <a:r>
              <a:rPr lang="en-US" sz="3200">
                <a:solidFill>
                  <a:srgbClr val="FF6600"/>
                </a:solidFill>
              </a:rPr>
              <a:t>Esters</a:t>
            </a:r>
          </a:p>
          <a:p>
            <a:pPr marL="565150" indent="-565150">
              <a:spcBef>
                <a:spcPct val="70000"/>
              </a:spcBef>
            </a:pPr>
            <a:r>
              <a:rPr lang="en-US" sz="3200"/>
              <a:t>Amides					</a:t>
            </a:r>
          </a:p>
        </p:txBody>
      </p:sp>
      <p:pic>
        <p:nvPicPr>
          <p:cNvPr id="72708" name="Picture 4"/>
          <p:cNvPicPr>
            <a:picLocks noChangeArrowheads="1"/>
          </p:cNvPicPr>
          <p:nvPr/>
        </p:nvPicPr>
        <p:blipFill>
          <a:blip r:embed="rId2">
            <a:clrChange>
              <a:clrFrom>
                <a:srgbClr val="B7BEC8"/>
              </a:clrFrom>
              <a:clrTo>
                <a:srgbClr val="B7BEC8">
                  <a:alpha val="0"/>
                </a:srgbClr>
              </a:clrTo>
            </a:clrChange>
            <a:lum contrast="-8000"/>
            <a:alphaModFix amt="25000"/>
            <a:extLst>
              <a:ext uri="{28A0092B-C50C-407E-A947-70E740481C1C}">
                <a14:useLocalDpi xmlns:a14="http://schemas.microsoft.com/office/drawing/2010/main" val="0"/>
              </a:ext>
            </a:extLst>
          </a:blip>
          <a:srcRect/>
          <a:stretch>
            <a:fillRect/>
          </a:stretch>
        </p:blipFill>
        <p:spPr bwMode="auto">
          <a:xfrm>
            <a:off x="5829300" y="2197100"/>
            <a:ext cx="1016000" cy="800100"/>
          </a:xfrm>
          <a:prstGeom prst="rect">
            <a:avLst/>
          </a:prstGeom>
          <a:noFill/>
          <a:ln>
            <a:noFill/>
          </a:ln>
          <a:extLst>
            <a:ext uri="{909E8E84-426E-40dd-AFC4-6F175D3DCCD1}">
              <a14:hiddenFill xmlns:a14="http://schemas.microsoft.com/office/drawing/2010/main">
                <a:solidFill>
                  <a:srgbClr val="FFFFFF">
                    <a:alpha val="25000"/>
                  </a:srgbClr>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72709" name="Picture 5"/>
          <p:cNvPicPr>
            <a:picLocks noChangeArrowheads="1"/>
          </p:cNvPicPr>
          <p:nvPr/>
        </p:nvPicPr>
        <p:blipFill>
          <a:blip r:embed="rId3">
            <a:alphaModFix amt="25000"/>
            <a:extLst>
              <a:ext uri="{28A0092B-C50C-407E-A947-70E740481C1C}">
                <a14:useLocalDpi xmlns:a14="http://schemas.microsoft.com/office/drawing/2010/main" val="0"/>
              </a:ext>
            </a:extLst>
          </a:blip>
          <a:srcRect/>
          <a:stretch>
            <a:fillRect/>
          </a:stretch>
        </p:blipFill>
        <p:spPr bwMode="auto">
          <a:xfrm>
            <a:off x="5829300" y="3009900"/>
            <a:ext cx="1054100" cy="800100"/>
          </a:xfrm>
          <a:prstGeom prst="rect">
            <a:avLst/>
          </a:prstGeom>
          <a:noFill/>
          <a:ln>
            <a:noFill/>
          </a:ln>
          <a:extLst>
            <a:ext uri="{909E8E84-426E-40dd-AFC4-6F175D3DCCD1}">
              <a14:hiddenFill xmlns:a14="http://schemas.microsoft.com/office/drawing/2010/main">
                <a:solidFill>
                  <a:srgbClr val="FFFFFF">
                    <a:alpha val="25000"/>
                  </a:srgbClr>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6870" name="Picture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3750" y="3848100"/>
            <a:ext cx="1282700" cy="800100"/>
          </a:xfrm>
          <a:prstGeom prst="rect">
            <a:avLst/>
          </a:prstGeom>
          <a:solidFill>
            <a:srgbClr val="A5A5E9"/>
          </a:solidFill>
          <a:ln>
            <a:noFill/>
          </a:ln>
          <a:extLst>
            <a:ext uri="{91240B29-F687-4f45-9708-019B960494DF}">
              <a14:hiddenLine xmlns:a14="http://schemas.microsoft.com/office/drawing/2010/main" w="12700">
                <a:solidFill>
                  <a:srgbClr val="000000"/>
                </a:solidFill>
                <a:miter lim="800000"/>
                <a:headEnd/>
                <a:tailEnd/>
              </a14:hiddenLine>
            </a:ext>
          </a:extLst>
        </p:spPr>
      </p:pic>
      <p:pic>
        <p:nvPicPr>
          <p:cNvPr id="36871" name="Picture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42000" y="4686300"/>
            <a:ext cx="1320800" cy="800100"/>
          </a:xfrm>
          <a:prstGeom prst="rect">
            <a:avLst/>
          </a:prstGeom>
          <a:solidFill>
            <a:srgbClr val="A5A5E9"/>
          </a:solidFill>
          <a:ln>
            <a:noFill/>
          </a:ln>
          <a:extLst>
            <a:ext uri="{91240B29-F687-4f45-9708-019B960494DF}">
              <a14:hiddenLine xmlns:a14="http://schemas.microsoft.com/office/drawing/2010/main" w="12700">
                <a:solidFill>
                  <a:srgbClr val="000000"/>
                </a:solidFill>
                <a:miter lim="800000"/>
                <a:headEnd/>
                <a:tailEnd/>
              </a14:hiddenLine>
            </a:ext>
          </a:extLst>
        </p:spPr>
      </p:pic>
      <p:pic>
        <p:nvPicPr>
          <p:cNvPr id="72712" name="Picture 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73750" y="5486400"/>
            <a:ext cx="1333500"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p:nvPr/>
        </p:nvSpPr>
        <p:spPr>
          <a:xfrm>
            <a:off x="4114800" y="304800"/>
            <a:ext cx="1438275" cy="584200"/>
          </a:xfrm>
          <a:prstGeom prst="rect">
            <a:avLst/>
          </a:prstGeom>
        </p:spPr>
        <p:txBody>
          <a:bodyPr wrap="none">
            <a:spAutoFit/>
          </a:bodyPr>
          <a:lstStyle/>
          <a:p>
            <a:r>
              <a:rPr lang="en-US" sz="3200">
                <a:solidFill>
                  <a:srgbClr val="7ED3AE"/>
                </a:solidFill>
                <a:effectLst>
                  <a:outerShdw blurRad="38100" dist="38100" dir="2700000" algn="tl">
                    <a:srgbClr val="DDDDDD"/>
                  </a:outerShdw>
                </a:effectLst>
                <a:latin typeface="Helvetica" charset="0"/>
              </a:rPr>
              <a:t>Aspirin</a:t>
            </a:r>
            <a:endParaRPr lang="en-US" sz="3200"/>
          </a:p>
        </p:txBody>
      </p:sp>
      <p:pic>
        <p:nvPicPr>
          <p:cNvPr id="10" name="Picture 9" descr="Screen Shot 2017-11-17 at 12.12.29 AM.png"/>
          <p:cNvPicPr>
            <a:picLocks noChangeAspect="1"/>
          </p:cNvPicPr>
          <p:nvPr/>
        </p:nvPicPr>
        <p:blipFill>
          <a:blip r:embed="rId7"/>
          <a:stretch>
            <a:fillRect/>
          </a:stretch>
        </p:blipFill>
        <p:spPr>
          <a:xfrm>
            <a:off x="7207250" y="1600200"/>
            <a:ext cx="1600200" cy="1979364"/>
          </a:xfrm>
          <a:prstGeom prst="rect">
            <a:avLst/>
          </a:prstGeom>
          <a:scene3d>
            <a:camera prst="orthographicFront">
              <a:rot lat="0" lon="10800000" rev="0"/>
            </a:camera>
            <a:lightRig rig="threePt" dir="t"/>
          </a:scene3d>
        </p:spPr>
      </p:pic>
      <p:pic>
        <p:nvPicPr>
          <p:cNvPr id="72715" name="Picture 10" descr="Screen Shot 2017-11-18 at 10.30.26 A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391400" y="3810000"/>
            <a:ext cx="15113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7620000" y="1668463"/>
            <a:ext cx="838200" cy="769937"/>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4400" u="sng"/>
          </a:p>
        </p:txBody>
      </p:sp>
      <p:sp>
        <p:nvSpPr>
          <p:cNvPr id="13" name="TextBox 12"/>
          <p:cNvSpPr txBox="1"/>
          <p:nvPr/>
        </p:nvSpPr>
        <p:spPr>
          <a:xfrm>
            <a:off x="8039100" y="4494213"/>
            <a:ext cx="838200" cy="307975"/>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1400" u="sng"/>
          </a:p>
        </p:txBody>
      </p:sp>
      <p:sp>
        <p:nvSpPr>
          <p:cNvPr id="14" name="TextBox 13"/>
          <p:cNvSpPr txBox="1"/>
          <p:nvPr/>
        </p:nvSpPr>
        <p:spPr>
          <a:xfrm>
            <a:off x="7620000" y="4186238"/>
            <a:ext cx="838200" cy="307975"/>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1400" u="sng"/>
          </a:p>
        </p:txBody>
      </p:sp>
      <p:sp>
        <p:nvSpPr>
          <p:cNvPr id="15" name="TextBox 14"/>
          <p:cNvSpPr txBox="1"/>
          <p:nvPr/>
        </p:nvSpPr>
        <p:spPr>
          <a:xfrm>
            <a:off x="8153400" y="2506663"/>
            <a:ext cx="838200" cy="769937"/>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4400" u="sng"/>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chemeClr val="bg1">
                <a:gamma/>
                <a:shade val="0"/>
                <a:invGamma/>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1161218" name="Rectangle 2"/>
          <p:cNvSpPr>
            <a:spLocks noGrp="1" noChangeArrowheads="1"/>
          </p:cNvSpPr>
          <p:nvPr>
            <p:ph type="title"/>
          </p:nvPr>
        </p:nvSpPr>
        <p:spPr>
          <a:xfrm>
            <a:off x="2667000" y="4038600"/>
            <a:ext cx="4011613" cy="1187450"/>
          </a:xfrm>
        </p:spPr>
        <p:txBody>
          <a:bodyPr wrap="none" lIns="15875" tIns="23813" rIns="15875" bIns="23813"/>
          <a:lstStyle/>
          <a:p>
            <a:pPr algn="ctr" defTabSz="795338">
              <a:lnSpc>
                <a:spcPts val="4300"/>
              </a:lnSpc>
              <a:tabLst>
                <a:tab pos="795338" algn="l"/>
                <a:tab pos="1590675" algn="l"/>
                <a:tab pos="2386013" algn="l"/>
                <a:tab pos="3181350" algn="l"/>
                <a:tab pos="3978275" algn="l"/>
                <a:tab pos="4773613" algn="l"/>
                <a:tab pos="5568950" algn="l"/>
              </a:tabLst>
            </a:pPr>
            <a:r>
              <a:rPr lang="en-US" sz="2800" b="0" i="0">
                <a:solidFill>
                  <a:schemeClr val="tx2"/>
                </a:solidFill>
                <a:effectLst/>
                <a:latin typeface="Helvetica" charset="0"/>
                <a:ea typeface="ＭＳ Ｐゴシック" charset="0"/>
                <a:cs typeface="ＭＳ Ｐゴシック" charset="0"/>
              </a:rPr>
              <a:t/>
            </a:r>
            <a:br>
              <a:rPr lang="en-US" sz="2800" b="0" i="0">
                <a:solidFill>
                  <a:schemeClr val="tx2"/>
                </a:solidFill>
                <a:effectLst/>
                <a:latin typeface="Helvetica" charset="0"/>
                <a:ea typeface="ＭＳ Ｐゴシック" charset="0"/>
                <a:cs typeface="ＭＳ Ｐゴシック" charset="0"/>
              </a:rPr>
            </a:br>
            <a:r>
              <a:rPr lang="en-US" sz="2800" b="0" i="0">
                <a:solidFill>
                  <a:schemeClr val="tx2"/>
                </a:solidFill>
                <a:effectLst/>
                <a:latin typeface="Helvetica" charset="0"/>
                <a:ea typeface="ＭＳ Ｐゴシック" charset="0"/>
                <a:cs typeface="ＭＳ Ｐゴシック" charset="0"/>
              </a:rPr>
              <a:t>Shapes, Functions &amp; Structural Analogies</a:t>
            </a:r>
            <a:br>
              <a:rPr lang="en-US" sz="2800" b="0" i="0">
                <a:solidFill>
                  <a:schemeClr val="tx2"/>
                </a:solidFill>
                <a:effectLst/>
                <a:latin typeface="Helvetica" charset="0"/>
                <a:ea typeface="ＭＳ Ｐゴシック" charset="0"/>
                <a:cs typeface="ＭＳ Ｐゴシック" charset="0"/>
              </a:rPr>
            </a:br>
            <a:r>
              <a:rPr lang="en-US" sz="2800" b="0" i="0">
                <a:solidFill>
                  <a:schemeClr val="tx2"/>
                </a:solidFill>
                <a:effectLst/>
                <a:latin typeface="Helvetica" charset="0"/>
                <a:ea typeface="ＭＳ Ｐゴシック" charset="0"/>
                <a:cs typeface="ＭＳ Ｐゴシック" charset="0"/>
              </a:rPr>
              <a:t>Water, Ammonia, Methane</a:t>
            </a:r>
            <a:br>
              <a:rPr lang="en-US" sz="2800" b="0" i="0">
                <a:solidFill>
                  <a:schemeClr val="tx2"/>
                </a:solidFill>
                <a:effectLst/>
                <a:latin typeface="Helvetica" charset="0"/>
                <a:ea typeface="ＭＳ Ｐゴシック" charset="0"/>
                <a:cs typeface="ＭＳ Ｐゴシック" charset="0"/>
              </a:rPr>
            </a:br>
            <a:r>
              <a:rPr lang="en-US" sz="2800" b="0" i="0">
                <a:solidFill>
                  <a:schemeClr val="tx2"/>
                </a:solidFill>
                <a:effectLst/>
                <a:latin typeface="Helvetica" charset="0"/>
                <a:ea typeface="ＭＳ Ｐゴシック" charset="0"/>
                <a:cs typeface="ＭＳ Ｐゴシック" charset="0"/>
              </a:rPr>
              <a:t/>
            </a:r>
            <a:br>
              <a:rPr lang="en-US" sz="2800" b="0" i="0">
                <a:solidFill>
                  <a:schemeClr val="tx2"/>
                </a:solidFill>
                <a:effectLst/>
                <a:latin typeface="Helvetica" charset="0"/>
                <a:ea typeface="ＭＳ Ｐゴシック" charset="0"/>
                <a:cs typeface="ＭＳ Ｐゴシック" charset="0"/>
              </a:rPr>
            </a:br>
            <a:r>
              <a:rPr lang="en-US" sz="2800" b="0" i="0">
                <a:solidFill>
                  <a:srgbClr val="000000"/>
                </a:solidFill>
                <a:effectLst/>
                <a:latin typeface="Helvetica" charset="0"/>
                <a:ea typeface="ＭＳ Ｐゴシック" charset="0"/>
                <a:cs typeface="ＭＳ Ｐゴシック" charset="0"/>
              </a:rPr>
              <a:t>Plus   C=O </a:t>
            </a:r>
            <a:r>
              <a:rPr lang="ja-JP" altLang="en-US" sz="2800" b="0" i="0">
                <a:solidFill>
                  <a:srgbClr val="000000"/>
                </a:solidFill>
                <a:effectLst/>
                <a:latin typeface="Helvetica" charset="0"/>
                <a:ea typeface="ＭＳ Ｐゴシック" charset="0"/>
                <a:cs typeface="ＭＳ Ｐゴシック" charset="0"/>
              </a:rPr>
              <a:t>“</a:t>
            </a:r>
            <a:r>
              <a:rPr lang="en-US" sz="2800" b="0" i="0">
                <a:solidFill>
                  <a:srgbClr val="000000"/>
                </a:solidFill>
                <a:effectLst/>
                <a:latin typeface="Helvetica" charset="0"/>
                <a:ea typeface="ＭＳ Ｐゴシック" charset="0"/>
                <a:cs typeface="ＭＳ Ｐゴシック" charset="0"/>
              </a:rPr>
              <a:t>carbonyls</a:t>
            </a:r>
            <a:r>
              <a:rPr lang="ja-JP" altLang="en-US" sz="2800" b="0" i="0">
                <a:solidFill>
                  <a:srgbClr val="000000"/>
                </a:solidFill>
                <a:effectLst/>
                <a:latin typeface="Helvetica" charset="0"/>
                <a:ea typeface="ＭＳ Ｐゴシック" charset="0"/>
                <a:cs typeface="ＭＳ Ｐゴシック" charset="0"/>
              </a:rPr>
              <a:t>”</a:t>
            </a:r>
            <a:r>
              <a:rPr lang="en-US" sz="2800" b="0" i="0">
                <a:solidFill>
                  <a:srgbClr val="000000"/>
                </a:solidFill>
                <a:effectLst/>
                <a:latin typeface="Helvetica" charset="0"/>
                <a:ea typeface="ＭＳ Ｐゴシック" charset="0"/>
                <a:cs typeface="ＭＳ Ｐゴシック" charset="0"/>
              </a:rPr>
              <a:t> </a:t>
            </a:r>
            <a:endParaRPr lang="en-US" sz="3000">
              <a:solidFill>
                <a:srgbClr val="000000"/>
              </a:solidFill>
              <a:effectLst>
                <a:outerShdw blurRad="38100" dist="38100" dir="2700000" algn="tl">
                  <a:srgbClr val="FFFFFF"/>
                </a:outerShdw>
              </a:effectLst>
              <a:latin typeface="Times New Roman" charset="0"/>
              <a:ea typeface="ＭＳ Ｐゴシック" charset="0"/>
              <a:cs typeface="ＭＳ Ｐゴシック" charset="0"/>
            </a:endParaRPr>
          </a:p>
        </p:txBody>
      </p:sp>
      <p:cxnSp>
        <p:nvCxnSpPr>
          <p:cNvPr id="20483" name="Straight Connector 6"/>
          <p:cNvCxnSpPr>
            <a:cxnSpLocks noChangeShapeType="1"/>
          </p:cNvCxnSpPr>
          <p:nvPr/>
        </p:nvCxnSpPr>
        <p:spPr bwMode="auto">
          <a:xfrm>
            <a:off x="2209800" y="2819400"/>
            <a:ext cx="48006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pic>
        <p:nvPicPr>
          <p:cNvPr id="20484" name="Picture 6" descr="Screen Shot 2016-04-23 at 10.30.06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2590800"/>
            <a:ext cx="533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1219200" y="1447800"/>
            <a:ext cx="6781800" cy="1016000"/>
          </a:xfrm>
          <a:prstGeom prst="rect">
            <a:avLst/>
          </a:prstGeom>
        </p:spPr>
        <p:txBody>
          <a:bodyPr>
            <a:spAutoFit/>
          </a:bodyPr>
          <a:lstStyle/>
          <a:p>
            <a:pPr algn="ctr"/>
            <a:r>
              <a:rPr lang="en-US" sz="3600" i="1">
                <a:solidFill>
                  <a:srgbClr val="D9D9D9"/>
                </a:solidFill>
                <a:effectLst>
                  <a:outerShdw blurRad="38100" dist="38100" dir="2700000" algn="tl">
                    <a:srgbClr val="FFFFFF"/>
                  </a:outerShdw>
                </a:effectLst>
                <a:latin typeface="Helvetica" charset="0"/>
              </a:rPr>
              <a:t>Organic Molecules</a:t>
            </a:r>
            <a:r>
              <a:rPr lang="en-US" sz="2800" b="0" i="1">
                <a:solidFill>
                  <a:srgbClr val="FFFF00"/>
                </a:solidFill>
                <a:effectLst>
                  <a:outerShdw blurRad="38100" dist="38100" dir="2700000" algn="tl">
                    <a:srgbClr val="FFFFFF"/>
                  </a:outerShdw>
                </a:effectLst>
              </a:rPr>
              <a:t/>
            </a:r>
            <a:br>
              <a:rPr lang="en-US" sz="2800" b="0" i="1">
                <a:solidFill>
                  <a:srgbClr val="FFFF00"/>
                </a:solidFill>
                <a:effectLst>
                  <a:outerShdw blurRad="38100" dist="38100" dir="2700000" algn="tl">
                    <a:srgbClr val="FFFFFF"/>
                  </a:outerShdw>
                </a:effectLst>
              </a:rPr>
            </a:br>
            <a:endParaRPr lang="en-US" i="1"/>
          </a:p>
        </p:txBody>
      </p:sp>
      <p:cxnSp>
        <p:nvCxnSpPr>
          <p:cNvPr id="20486" name="Straight Connector 7"/>
          <p:cNvCxnSpPr>
            <a:cxnSpLocks noChangeShapeType="1"/>
          </p:cNvCxnSpPr>
          <p:nvPr/>
        </p:nvCxnSpPr>
        <p:spPr bwMode="auto">
          <a:xfrm rot="10800000">
            <a:off x="3657600" y="5486400"/>
            <a:ext cx="228600" cy="1524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20487" name="Straight Connector 9"/>
          <p:cNvCxnSpPr>
            <a:cxnSpLocks noChangeShapeType="1"/>
          </p:cNvCxnSpPr>
          <p:nvPr/>
        </p:nvCxnSpPr>
        <p:spPr bwMode="auto">
          <a:xfrm rot="5400000">
            <a:off x="3695700" y="5981700"/>
            <a:ext cx="228600" cy="1524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cxnSp>
    </p:spTree>
  </p:cSld>
  <p:clrMapOvr>
    <a:overrideClrMapping bg1="lt1" tx1="dk1" bg2="lt2" tx2="dk2" accent1="accent1" accent2="accent2" accent3="accent3" accent4="accent4" accent5="accent5" accent6="accent6" hlink="hlink" folHlink="folHlink"/>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a:xfrm>
            <a:off x="76200" y="381000"/>
            <a:ext cx="8915400" cy="914400"/>
          </a:xfrm>
        </p:spPr>
        <p:txBody>
          <a:bodyPr/>
          <a:lstStyle/>
          <a:p>
            <a:pPr algn="ctr"/>
            <a:r>
              <a:rPr lang="en-US" sz="3600">
                <a:effectLst>
                  <a:outerShdw blurRad="38100" dist="38100" dir="2700000" algn="tl">
                    <a:srgbClr val="DDDDDD"/>
                  </a:outerShdw>
                </a:effectLst>
                <a:latin typeface="Times New Roman" charset="0"/>
                <a:ea typeface="ＭＳ Ｐゴシック" charset="0"/>
                <a:cs typeface="ＭＳ Ｐゴシック" charset="0"/>
              </a:rPr>
              <a:t>Molecular Models for C, H, N, O</a:t>
            </a:r>
            <a:br>
              <a:rPr lang="en-US" sz="3600">
                <a:effectLst>
                  <a:outerShdw blurRad="38100" dist="38100" dir="2700000" algn="tl">
                    <a:srgbClr val="DDDDDD"/>
                  </a:outerShdw>
                </a:effectLst>
                <a:latin typeface="Times New Roman" charset="0"/>
                <a:ea typeface="ＭＳ Ｐゴシック" charset="0"/>
                <a:cs typeface="ＭＳ Ｐゴシック" charset="0"/>
              </a:rPr>
            </a:br>
            <a:endParaRPr lang="en-US">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22531" name="Rectangle 4"/>
          <p:cNvSpPr>
            <a:spLocks noGrp="1" noChangeArrowheads="1"/>
          </p:cNvSpPr>
          <p:nvPr>
            <p:ph type="body" idx="1"/>
          </p:nvPr>
        </p:nvSpPr>
        <p:spPr>
          <a:xfrm>
            <a:off x="685800" y="1143000"/>
            <a:ext cx="7772400" cy="762000"/>
          </a:xfrm>
        </p:spPr>
        <p:txBody>
          <a:bodyPr/>
          <a:lstStyle/>
          <a:p>
            <a:pPr algn="ctr">
              <a:lnSpc>
                <a:spcPct val="90000"/>
              </a:lnSpc>
              <a:buFontTx/>
              <a:buNone/>
            </a:pPr>
            <a:r>
              <a:rPr lang="en-US" sz="2400" b="0" i="1">
                <a:latin typeface="Times New Roman" charset="0"/>
                <a:ea typeface="ＭＳ Ｐゴシック" charset="0"/>
                <a:cs typeface="ＭＳ Ｐゴシック" charset="0"/>
              </a:rPr>
              <a:t>Fundamental repeating shapes found in every biological molecule</a:t>
            </a:r>
          </a:p>
          <a:p>
            <a:pPr>
              <a:lnSpc>
                <a:spcPct val="90000"/>
              </a:lnSpc>
              <a:buFont typeface="Monotype Sorts" charset="0"/>
              <a:buNone/>
            </a:pPr>
            <a:endParaRPr lang="en-US">
              <a:latin typeface="Times New Roman" charset="0"/>
              <a:ea typeface="ＭＳ Ｐゴシック" charset="0"/>
              <a:cs typeface="ＭＳ Ｐゴシック" charset="0"/>
            </a:endParaRPr>
          </a:p>
          <a:p>
            <a:pPr>
              <a:lnSpc>
                <a:spcPct val="90000"/>
              </a:lnSpc>
              <a:buFont typeface="Monotype Sorts" charset="0"/>
              <a:buNone/>
            </a:pPr>
            <a:endParaRPr lang="en-US">
              <a:latin typeface="Times New Roman" charset="0"/>
              <a:ea typeface="ＭＳ Ｐゴシック" charset="0"/>
              <a:cs typeface="ＭＳ Ｐゴシック" charset="0"/>
            </a:endParaRPr>
          </a:p>
          <a:p>
            <a:pPr>
              <a:lnSpc>
                <a:spcPct val="90000"/>
              </a:lnSpc>
              <a:buFont typeface="Monotype Sorts" charset="0"/>
              <a:buNone/>
            </a:pPr>
            <a:endParaRPr lang="en-US">
              <a:latin typeface="Times New Roman" charset="0"/>
              <a:ea typeface="ＭＳ Ｐゴシック" charset="0"/>
              <a:cs typeface="ＭＳ Ｐゴシック" charset="0"/>
            </a:endParaRPr>
          </a:p>
          <a:p>
            <a:pPr>
              <a:lnSpc>
                <a:spcPct val="90000"/>
              </a:lnSpc>
              <a:buFont typeface="Monotype Sorts" charset="0"/>
              <a:buNone/>
            </a:pPr>
            <a:endParaRPr lang="en-US">
              <a:latin typeface="Times New Roman" charset="0"/>
              <a:ea typeface="ＭＳ Ｐゴシック" charset="0"/>
              <a:cs typeface="ＭＳ Ｐゴシック" charset="0"/>
            </a:endParaRPr>
          </a:p>
        </p:txBody>
      </p:sp>
      <p:pic>
        <p:nvPicPr>
          <p:cNvPr id="22532" name="Picture 2" descr="FG09_04.JPG                                                    00003A20 WORKAS101                      B90835D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4800600"/>
            <a:ext cx="5180013"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5" descr="Screen Shot 2016-02-19 at 4.21.0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3810000"/>
            <a:ext cx="12604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6" descr="Screen Shot 2016-02-19 at 4.20.55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886200"/>
            <a:ext cx="10842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7" descr="Screen Shot 2016-02-19 at 4.20.36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3657600"/>
            <a:ext cx="12604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10" descr="Screen Shot 2016-02-19 at 4.56.17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2362200"/>
            <a:ext cx="398780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7" name="TextBox 11"/>
          <p:cNvSpPr txBox="1">
            <a:spLocks noChangeArrowheads="1"/>
          </p:cNvSpPr>
          <p:nvPr/>
        </p:nvSpPr>
        <p:spPr bwMode="auto">
          <a:xfrm>
            <a:off x="7239000" y="2362200"/>
            <a:ext cx="1905000"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a:t>C =black</a:t>
            </a:r>
          </a:p>
          <a:p>
            <a:pPr eaLnBrk="1" hangingPunct="1"/>
            <a:r>
              <a:rPr lang="en-US"/>
              <a:t>H = gray</a:t>
            </a:r>
          </a:p>
          <a:p>
            <a:pPr eaLnBrk="1" hangingPunct="1"/>
            <a:r>
              <a:rPr lang="en-US"/>
              <a:t>N = blue</a:t>
            </a:r>
          </a:p>
          <a:p>
            <a:pPr eaLnBrk="1" hangingPunct="1"/>
            <a:r>
              <a:rPr lang="en-US"/>
              <a:t>O = oxygen</a:t>
            </a:r>
          </a:p>
          <a:p>
            <a:pPr eaLnBrk="1" hangingPunct="1">
              <a:buFontTx/>
              <a:buChar char="•"/>
            </a:pPr>
            <a:endParaRPr lang="en-US"/>
          </a:p>
          <a:p>
            <a:pPr eaLnBrk="1" hangingPunct="1">
              <a:buFontTx/>
              <a:buChar char="•"/>
            </a:pPr>
            <a:endParaRPr lang="en-US"/>
          </a:p>
          <a:p>
            <a:pPr eaLnBrk="1" hangingPunct="1">
              <a:buFontTx/>
              <a:buChar char="•"/>
            </a:pPr>
            <a:endParaRPr lang="en-US"/>
          </a:p>
          <a:p>
            <a:pPr eaLnBrk="1" hangingPunct="1">
              <a:buFontTx/>
              <a:buChar char="•"/>
            </a:pPr>
            <a:endParaRPr lang="en-US"/>
          </a:p>
          <a:p>
            <a:pPr eaLnBrk="1" hangingPunct="1"/>
            <a:r>
              <a:rPr lang="en-US"/>
              <a:t>pink = generic atom</a:t>
            </a:r>
          </a:p>
        </p:txBody>
      </p:sp>
      <p:pic>
        <p:nvPicPr>
          <p:cNvPr id="22538" name="Picture 9" descr="Screen Shot 2017-11-21 at 9.31.17 A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95400" y="1905000"/>
            <a:ext cx="2514600" cy="167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0" y="457200"/>
            <a:ext cx="9144000" cy="1143000"/>
          </a:xfrm>
        </p:spPr>
        <p:txBody>
          <a:bodyPr/>
          <a:lstStyle/>
          <a:p>
            <a:pPr algn="ctr" eaLnBrk="1" hangingPunct="1"/>
            <a:r>
              <a:rPr lang="en-US" sz="3200">
                <a:effectLst>
                  <a:outerShdw blurRad="38100" dist="38100" dir="2700000" algn="tl">
                    <a:srgbClr val="DDDDDD"/>
                  </a:outerShdw>
                </a:effectLst>
                <a:latin typeface="Times New Roman" charset="0"/>
                <a:ea typeface="ＭＳ Ｐゴシック" charset="0"/>
                <a:cs typeface="ＭＳ Ｐゴシック" charset="0"/>
              </a:rPr>
              <a:t>Representing Organic Molecules</a:t>
            </a:r>
            <a:br>
              <a:rPr lang="en-US" sz="3200">
                <a:effectLst>
                  <a:outerShdw blurRad="38100" dist="38100" dir="2700000" algn="tl">
                    <a:srgbClr val="DDDDDD"/>
                  </a:outerShdw>
                </a:effectLst>
                <a:latin typeface="Times New Roman" charset="0"/>
                <a:ea typeface="ＭＳ Ｐゴシック" charset="0"/>
                <a:cs typeface="ＭＳ Ｐゴシック" charset="0"/>
              </a:rPr>
            </a:br>
            <a:endParaRPr lang="en-US" sz="3200">
              <a:solidFill>
                <a:srgbClr val="CC0066"/>
              </a:solidFill>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23555" name="Rectangle 6">
            <a:hlinkClick r:id="rId5"/>
          </p:cNvPr>
          <p:cNvSpPr>
            <a:spLocks noChangeArrowheads="1"/>
          </p:cNvSpPr>
          <p:nvPr/>
        </p:nvSpPr>
        <p:spPr bwMode="auto">
          <a:xfrm>
            <a:off x="685800" y="510540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b="0">
                <a:latin typeface="Arial" charset="0"/>
                <a:cs typeface="Arial" charset="0"/>
              </a:rPr>
              <a:t>http://chemconnections.org/general/movies/Representations.MOV</a:t>
            </a:r>
          </a:p>
        </p:txBody>
      </p:sp>
      <p:pic>
        <p:nvPicPr>
          <p:cNvPr id="23556" name="Representations.MOV" descr="/Users/ronrusay/Desktop/Powerpoint &amp; Movies/Movies/Representations.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2540000" y="1905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47213" fill="hold"/>
                                        <p:tgtEl>
                                          <p:spTgt spid="2355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3556"/>
                    </p:tgtEl>
                  </p:cond>
                </p:stCondLst>
                <p:endSync evt="end" delay="0">
                  <p:rtn val="all"/>
                </p:endSync>
                <p:childTnLst>
                  <p:par>
                    <p:cTn id="8" fill="hold" nodeType="clickPar">
                      <p:stCondLst>
                        <p:cond delay="0"/>
                      </p:stCondLst>
                      <p:childTnLst>
                        <p:par>
                          <p:cTn id="9" fill="hold" nodeType="withGroup">
                            <p:stCondLst>
                              <p:cond delay="0"/>
                            </p:stCondLst>
                            <p:childTnLst>
                              <p:par>
                                <p:cTn id="10" presetID="2" presetClass="mediacall" presetSubtype="0" fill="hold" nodeType="clickEffect">
                                  <p:stCondLst>
                                    <p:cond delay="0"/>
                                  </p:stCondLst>
                                  <p:childTnLst>
                                    <p:cmd type="call" cmd="togglePause">
                                      <p:cBhvr>
                                        <p:cTn id="11" dur="1" fill="hold"/>
                                        <p:tgtEl>
                                          <p:spTgt spid="23556"/>
                                        </p:tgtEl>
                                      </p:cBhvr>
                                    </p:cmd>
                                  </p:childTnLst>
                                </p:cTn>
                              </p:par>
                            </p:childTnLst>
                          </p:cTn>
                        </p:par>
                      </p:childTnLst>
                    </p:cTn>
                  </p:par>
                </p:childTnLst>
              </p:cTn>
              <p:nextCondLst>
                <p:cond evt="onClick" delay="0">
                  <p:tgtEl>
                    <p:spTgt spid="23556"/>
                  </p:tgtEl>
                </p:cond>
              </p:nextCondLst>
            </p:seq>
            <p:video>
              <p:cMediaNode>
                <p:cTn id="12" fill="hold" display="0">
                  <p:stCondLst>
                    <p:cond delay="indefinite"/>
                  </p:stCondLst>
                  <p:endCondLst>
                    <p:cond evt="onNext" delay="0">
                      <p:tgtEl>
                        <p:sldTgt/>
                      </p:tgtEl>
                    </p:cond>
                    <p:cond evt="onPrev" delay="0">
                      <p:tgtEl>
                        <p:sldTgt/>
                      </p:tgtEl>
                    </p:cond>
                  </p:endCondLst>
                </p:cTn>
                <p:tgtEl>
                  <p:spTgt spid="23556"/>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2" descr="FG01_01-29T05UN.JPG                                            000807DD WORKAS101                      B90835D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 y="38100"/>
            <a:ext cx="9040813" cy="678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Rectangle 3"/>
          <p:cNvSpPr>
            <a:spLocks noGrp="1" noChangeArrowheads="1"/>
          </p:cNvSpPr>
          <p:nvPr>
            <p:ph type="title" idx="4294967295"/>
          </p:nvPr>
        </p:nvSpPr>
        <p:spPr>
          <a:xfrm>
            <a:off x="533400" y="457200"/>
            <a:ext cx="8229600" cy="1143000"/>
          </a:xfrm>
        </p:spPr>
        <p:txBody>
          <a:bodyPr/>
          <a:lstStyle/>
          <a:p>
            <a:pPr algn="ctr"/>
            <a:r>
              <a:rPr lang="en-US" sz="3600">
                <a:effectLst>
                  <a:outerShdw blurRad="38100" dist="38100" dir="2700000" algn="tl">
                    <a:srgbClr val="DDDDDD"/>
                  </a:outerShdw>
                </a:effectLst>
                <a:latin typeface="Times New Roman" charset="0"/>
                <a:ea typeface="ＭＳ Ｐゴシック" charset="0"/>
                <a:cs typeface="ＭＳ Ｐゴシック" charset="0"/>
              </a:rPr>
              <a:t>Representing Organic Molecules</a:t>
            </a:r>
            <a:br>
              <a:rPr lang="en-US" sz="3600">
                <a:effectLst>
                  <a:outerShdw blurRad="38100" dist="38100" dir="2700000" algn="tl">
                    <a:srgbClr val="DDDDDD"/>
                  </a:outerShdw>
                </a:effectLst>
                <a:latin typeface="Times New Roman" charset="0"/>
                <a:ea typeface="ＭＳ Ｐゴシック" charset="0"/>
                <a:cs typeface="ＭＳ Ｐゴシック" charset="0"/>
              </a:rPr>
            </a:br>
            <a:r>
              <a:rPr lang="en-US" sz="280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Common Formulas &amp; Drawings</a:t>
            </a:r>
          </a:p>
        </p:txBody>
      </p:sp>
      <p:sp>
        <p:nvSpPr>
          <p:cNvPr id="25605" name="Text Box 5"/>
          <p:cNvSpPr txBox="1">
            <a:spLocks noChangeArrowheads="1"/>
          </p:cNvSpPr>
          <p:nvPr/>
        </p:nvSpPr>
        <p:spPr bwMode="auto">
          <a:xfrm>
            <a:off x="401638" y="2133600"/>
            <a:ext cx="27813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a:solidFill>
                  <a:srgbClr val="9F1722"/>
                </a:solidFill>
              </a:rPr>
              <a:t>Molecular formula:</a:t>
            </a:r>
            <a:r>
              <a:rPr lang="en-US"/>
              <a:t> </a:t>
            </a:r>
          </a:p>
        </p:txBody>
      </p:sp>
      <p:sp>
        <p:nvSpPr>
          <p:cNvPr id="25606" name="Text Box 7"/>
          <p:cNvSpPr txBox="1">
            <a:spLocks noChangeArrowheads="1"/>
          </p:cNvSpPr>
          <p:nvPr/>
        </p:nvSpPr>
        <p:spPr bwMode="auto">
          <a:xfrm>
            <a:off x="4876800" y="2286000"/>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spcBef>
                <a:spcPct val="50000"/>
              </a:spcBef>
            </a:pPr>
            <a:endParaRPr lang="en-US"/>
          </a:p>
        </p:txBody>
      </p:sp>
      <p:sp>
        <p:nvSpPr>
          <p:cNvPr id="25607" name="Text Box 8"/>
          <p:cNvSpPr txBox="1">
            <a:spLocks noChangeArrowheads="1"/>
          </p:cNvSpPr>
          <p:nvPr/>
        </p:nvSpPr>
        <p:spPr bwMode="auto">
          <a:xfrm>
            <a:off x="5149850" y="2117725"/>
            <a:ext cx="2814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a:solidFill>
                  <a:srgbClr val="9F1722"/>
                </a:solidFill>
              </a:rPr>
              <a:t>Empirical Formula:</a:t>
            </a:r>
          </a:p>
        </p:txBody>
      </p:sp>
      <p:sp>
        <p:nvSpPr>
          <p:cNvPr id="25608" name="Rectangle 9"/>
          <p:cNvSpPr>
            <a:spLocks noChangeArrowheads="1"/>
          </p:cNvSpPr>
          <p:nvPr/>
        </p:nvSpPr>
        <p:spPr bwMode="auto">
          <a:xfrm>
            <a:off x="2438400" y="3886200"/>
            <a:ext cx="449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solidFill>
                  <a:srgbClr val="9F1722"/>
                </a:solidFill>
              </a:rPr>
              <a:t>Bond-Line Structure:</a:t>
            </a:r>
            <a:endParaRPr lang="en-US"/>
          </a:p>
        </p:txBody>
      </p:sp>
      <p:sp>
        <p:nvSpPr>
          <p:cNvPr id="48138" name="Text Box 10"/>
          <p:cNvSpPr txBox="1">
            <a:spLocks noChangeArrowheads="1"/>
          </p:cNvSpPr>
          <p:nvPr/>
        </p:nvSpPr>
        <p:spPr bwMode="auto">
          <a:xfrm>
            <a:off x="2895600" y="2209800"/>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spcBef>
                <a:spcPct val="50000"/>
              </a:spcBef>
            </a:pPr>
            <a:r>
              <a:rPr lang="en-US" sz="2000"/>
              <a:t>C</a:t>
            </a:r>
            <a:r>
              <a:rPr lang="en-US" sz="2000" baseline="-25000"/>
              <a:t>7</a:t>
            </a:r>
            <a:r>
              <a:rPr lang="en-US" sz="2000"/>
              <a:t>H</a:t>
            </a:r>
            <a:r>
              <a:rPr lang="en-US" sz="2000" baseline="-25000"/>
              <a:t>16</a:t>
            </a:r>
            <a:r>
              <a:rPr lang="en-US" sz="2000"/>
              <a:t>O</a:t>
            </a:r>
          </a:p>
        </p:txBody>
      </p:sp>
      <p:sp>
        <p:nvSpPr>
          <p:cNvPr id="48139" name="Text Box 11"/>
          <p:cNvSpPr txBox="1">
            <a:spLocks noChangeArrowheads="1"/>
          </p:cNvSpPr>
          <p:nvPr/>
        </p:nvSpPr>
        <p:spPr bwMode="auto">
          <a:xfrm>
            <a:off x="7620000" y="2193925"/>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spcBef>
                <a:spcPct val="50000"/>
              </a:spcBef>
            </a:pPr>
            <a:r>
              <a:rPr lang="en-US" sz="2000"/>
              <a:t>C</a:t>
            </a:r>
            <a:r>
              <a:rPr lang="en-US" sz="2000" baseline="-25000"/>
              <a:t>7</a:t>
            </a:r>
            <a:r>
              <a:rPr lang="en-US" sz="2000"/>
              <a:t>H</a:t>
            </a:r>
            <a:r>
              <a:rPr lang="en-US" sz="2000" baseline="-25000"/>
              <a:t>16</a:t>
            </a:r>
            <a:r>
              <a:rPr lang="en-US" sz="2000"/>
              <a:t>O</a:t>
            </a:r>
          </a:p>
        </p:txBody>
      </p:sp>
      <p:graphicFrame>
        <p:nvGraphicFramePr>
          <p:cNvPr id="48140" name="Object 12"/>
          <p:cNvGraphicFramePr>
            <a:graphicFrameLocks noChangeAspect="1"/>
          </p:cNvGraphicFramePr>
          <p:nvPr/>
        </p:nvGraphicFramePr>
        <p:xfrm>
          <a:off x="3352800" y="4267200"/>
          <a:ext cx="2676525" cy="1309688"/>
        </p:xfrm>
        <a:graphic>
          <a:graphicData uri="http://schemas.openxmlformats.org/presentationml/2006/ole">
            <mc:AlternateContent xmlns:mc="http://schemas.openxmlformats.org/markup-compatibility/2006">
              <mc:Choice xmlns:v="urn:schemas-microsoft-com:vml" Requires="v">
                <p:oleObj spid="_x0000_s25655" name="Document" r:id="rId5" imgW="1346200" imgH="660400" progId="Word.Document.8">
                  <p:embed/>
                </p:oleObj>
              </mc:Choice>
              <mc:Fallback>
                <p:oleObj name="Document" r:id="rId5" imgW="1346200" imgH="660400" progId="Word.Document.8">
                  <p:embed/>
                  <p:pic>
                    <p:nvPicPr>
                      <p:cNvPr id="0"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2800" y="4267200"/>
                        <a:ext cx="2676525" cy="1309688"/>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5611" name="Rectangle 9"/>
          <p:cNvSpPr>
            <a:spLocks noChangeArrowheads="1"/>
          </p:cNvSpPr>
          <p:nvPr/>
        </p:nvSpPr>
        <p:spPr bwMode="auto">
          <a:xfrm>
            <a:off x="2438400" y="2819400"/>
            <a:ext cx="449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solidFill>
                  <a:srgbClr val="9F1722"/>
                </a:solidFill>
              </a:rPr>
              <a:t>Condensed Structure:</a:t>
            </a:r>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1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13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81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8" grpId="0"/>
      <p:bldP spid="481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381000" y="76200"/>
            <a:ext cx="8382000" cy="914400"/>
          </a:xfrm>
        </p:spPr>
        <p:txBody>
          <a:bodyPr/>
          <a:lstStyle/>
          <a:p>
            <a:r>
              <a:rPr lang="en-US" sz="6600">
                <a:effectLst>
                  <a:outerShdw blurRad="38100" dist="38100" dir="2700000" algn="tl">
                    <a:srgbClr val="DDDDDD"/>
                  </a:outerShdw>
                </a:effectLst>
                <a:latin typeface="Times New Roman" charset="0"/>
                <a:ea typeface="ＭＳ Ｐゴシック" charset="0"/>
                <a:cs typeface="ＭＳ Ｐゴシック" charset="0"/>
              </a:rPr>
              <a:t>QUESTION</a:t>
            </a:r>
          </a:p>
        </p:txBody>
      </p:sp>
      <p:sp>
        <p:nvSpPr>
          <p:cNvPr id="27651" name="Text Box 3"/>
          <p:cNvSpPr txBox="1">
            <a:spLocks noChangeArrowheads="1"/>
          </p:cNvSpPr>
          <p:nvPr/>
        </p:nvSpPr>
        <p:spPr bwMode="auto">
          <a:xfrm>
            <a:off x="228600" y="990600"/>
            <a:ext cx="86106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461963" algn="l"/>
              </a:tabLst>
              <a:defRPr sz="2400" b="1">
                <a:solidFill>
                  <a:schemeClr val="tx1"/>
                </a:solidFill>
                <a:latin typeface="Times New Roman" charset="0"/>
                <a:ea typeface="ＭＳ Ｐゴシック" charset="0"/>
                <a:cs typeface="ＭＳ Ｐゴシック" charset="0"/>
              </a:defRPr>
            </a:lvl1pPr>
            <a:lvl2pPr marL="37931725" indent="-37474525" eaLnBrk="0" hangingPunct="0">
              <a:tabLst>
                <a:tab pos="461963" algn="l"/>
              </a:tabLst>
              <a:defRPr sz="2400" b="1">
                <a:solidFill>
                  <a:schemeClr val="tx1"/>
                </a:solidFill>
                <a:latin typeface="Times New Roman" charset="0"/>
                <a:ea typeface="ＭＳ Ｐゴシック" charset="0"/>
              </a:defRPr>
            </a:lvl2pPr>
            <a:lvl3pPr eaLnBrk="0" hangingPunct="0">
              <a:tabLst>
                <a:tab pos="461963" algn="l"/>
              </a:tabLst>
              <a:defRPr sz="2400" b="1">
                <a:solidFill>
                  <a:schemeClr val="tx1"/>
                </a:solidFill>
                <a:latin typeface="Times New Roman" charset="0"/>
                <a:ea typeface="ＭＳ Ｐゴシック" charset="0"/>
              </a:defRPr>
            </a:lvl3pPr>
            <a:lvl4pPr eaLnBrk="0" hangingPunct="0">
              <a:tabLst>
                <a:tab pos="461963" algn="l"/>
              </a:tabLst>
              <a:defRPr sz="2400" b="1">
                <a:solidFill>
                  <a:schemeClr val="tx1"/>
                </a:solidFill>
                <a:latin typeface="Times New Roman" charset="0"/>
                <a:ea typeface="ＭＳ Ｐゴシック" charset="0"/>
              </a:defRPr>
            </a:lvl4pPr>
            <a:lvl5pPr eaLnBrk="0" hangingPunct="0">
              <a:tabLst>
                <a:tab pos="461963" algn="l"/>
              </a:tabLst>
              <a:defRPr sz="2400" b="1">
                <a:solidFill>
                  <a:schemeClr val="tx1"/>
                </a:solidFill>
                <a:latin typeface="Times New Roman" charset="0"/>
                <a:ea typeface="ＭＳ Ｐゴシック" charset="0"/>
              </a:defRPr>
            </a:lvl5pPr>
            <a:lvl6pPr marL="4572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6pPr>
            <a:lvl7pPr marL="9144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7pPr>
            <a:lvl8pPr marL="13716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8pPr>
            <a:lvl9pPr marL="18288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9pPr>
          </a:lstStyle>
          <a:p>
            <a:pPr eaLnBrk="1" hangingPunct="1"/>
            <a:r>
              <a:rPr lang="en-US">
                <a:cs typeface="Times New Roman" charset="0"/>
              </a:rPr>
              <a:t>A </a:t>
            </a:r>
            <a:r>
              <a:rPr lang="en-US">
                <a:latin typeface="Times" charset="0"/>
              </a:rPr>
              <a:t>compound that smells like fresh raspberries, the following structure, C</a:t>
            </a:r>
            <a:r>
              <a:rPr lang="en-US" baseline="-25000">
                <a:solidFill>
                  <a:srgbClr val="FF0000"/>
                </a:solidFill>
                <a:latin typeface="Times" charset="0"/>
              </a:rPr>
              <a:t>?</a:t>
            </a:r>
            <a:r>
              <a:rPr lang="en-US">
                <a:latin typeface="Times" charset="0"/>
              </a:rPr>
              <a:t>H</a:t>
            </a:r>
            <a:r>
              <a:rPr lang="en-US" sz="2800" baseline="-25000">
                <a:solidFill>
                  <a:srgbClr val="FF0000"/>
                </a:solidFill>
                <a:latin typeface="Times" charset="0"/>
              </a:rPr>
              <a:t>?</a:t>
            </a:r>
            <a:r>
              <a:rPr lang="en-US">
                <a:latin typeface="Times" charset="0"/>
              </a:rPr>
              <a:t>O</a:t>
            </a:r>
            <a:r>
              <a:rPr lang="en-US" baseline="-25000">
                <a:solidFill>
                  <a:srgbClr val="FF0000"/>
                </a:solidFill>
                <a:latin typeface="Times" charset="0"/>
              </a:rPr>
              <a:t>?</a:t>
            </a:r>
            <a:r>
              <a:rPr lang="en-US">
                <a:latin typeface="Times" charset="0"/>
              </a:rPr>
              <a:t>, matches its calculated molar mass which is 164 g/mol.</a:t>
            </a:r>
            <a:endParaRPr lang="en-US">
              <a:cs typeface="Times New Roman" charset="0"/>
            </a:endParaRPr>
          </a:p>
          <a:p>
            <a:pPr eaLnBrk="1" hangingPunct="1"/>
            <a:endParaRPr lang="en-US">
              <a:latin typeface="Times" charset="0"/>
            </a:endParaRPr>
          </a:p>
          <a:p>
            <a:pPr eaLnBrk="1" hangingPunct="1"/>
            <a:r>
              <a:rPr lang="en-US">
                <a:latin typeface="Times" charset="0"/>
              </a:rPr>
              <a:t>A)	TRUE</a:t>
            </a:r>
          </a:p>
          <a:p>
            <a:pPr eaLnBrk="1" hangingPunct="1"/>
            <a:r>
              <a:rPr lang="en-US">
                <a:latin typeface="Times" charset="0"/>
              </a:rPr>
              <a:t>B)	FALSE</a:t>
            </a:r>
          </a:p>
        </p:txBody>
      </p:sp>
      <p:pic>
        <p:nvPicPr>
          <p:cNvPr id="27652" name="Picture 3" descr="Raspberry_keton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90725" y="3298825"/>
            <a:ext cx="3027363"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5" descr="Screen Shot 2013-09-27 at 12.55.2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4419600"/>
            <a:ext cx="2557463"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Screen Shot 2017-11-09 at 10.18.06 PM.png"/>
          <p:cNvPicPr>
            <a:picLocks noChangeAspect="1"/>
          </p:cNvPicPr>
          <p:nvPr/>
        </p:nvPicPr>
        <p:blipFill>
          <a:blip r:embed="rId4"/>
          <a:stretch>
            <a:fillRect/>
          </a:stretch>
        </p:blipFill>
        <p:spPr>
          <a:xfrm>
            <a:off x="5334000" y="1943100"/>
            <a:ext cx="3021330" cy="2324100"/>
          </a:xfrm>
          <a:prstGeom prst="rect">
            <a:avLst/>
          </a:prstGeom>
          <a:scene3d>
            <a:camera prst="orthographicFront">
              <a:rot lat="10800000" lon="10800000" rev="0"/>
            </a:camera>
            <a:lightRig rig="threePt" dir="t"/>
          </a:scene3d>
        </p:spPr>
      </p:pic>
      <p:sp>
        <p:nvSpPr>
          <p:cNvPr id="7" name="TextBox 6">
            <a:hlinkClick r:id="rId5"/>
          </p:cNvPr>
          <p:cNvSpPr txBox="1"/>
          <p:nvPr/>
        </p:nvSpPr>
        <p:spPr>
          <a:xfrm>
            <a:off x="8001000" y="304800"/>
            <a:ext cx="609600" cy="457200"/>
          </a:xfrm>
          <a:prstGeom prst="rect">
            <a:avLst/>
          </a:prstGeom>
          <a:noFill/>
        </p:spPr>
        <p:txBody>
          <a:bodyPr wrap="square" rtlCol="0">
            <a:spAutoFit/>
          </a:bodyPr>
          <a:lstStyle/>
          <a:p>
            <a:r>
              <a:rPr lang="en-US" dirty="0" smtClean="0"/>
              <a:t>#2</a:t>
            </a:r>
            <a:endParaRPr lang="en-US" dirty="0"/>
          </a:p>
        </p:txBody>
      </p:sp>
      <p:sp>
        <p:nvSpPr>
          <p:cNvPr id="2" name="Rectangle 1">
            <a:hlinkClick r:id="rId5"/>
          </p:cNvPr>
          <p:cNvSpPr/>
          <p:nvPr/>
        </p:nvSpPr>
        <p:spPr>
          <a:xfrm>
            <a:off x="914400" y="5257800"/>
            <a:ext cx="4572000" cy="830997"/>
          </a:xfrm>
          <a:prstGeom prst="rect">
            <a:avLst/>
          </a:prstGeom>
        </p:spPr>
        <p:txBody>
          <a:bodyPr>
            <a:spAutoFit/>
          </a:bodyPr>
          <a:lstStyle/>
          <a:p>
            <a:pPr algn="ctr"/>
            <a:r>
              <a:rPr lang="en-US" sz="1600" dirty="0"/>
              <a:t>http://</a:t>
            </a:r>
            <a:r>
              <a:rPr lang="en-US" sz="1600" dirty="0" err="1"/>
              <a:t>chemconnections.org</a:t>
            </a:r>
            <a:r>
              <a:rPr lang="en-US" sz="1600" dirty="0"/>
              <a:t>/general/chem108/o-chem%20tutorial/Screen%20Shot%202018-12-07%20at%203.50.06%20PM.png</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838200" y="457200"/>
            <a:ext cx="7772400" cy="1143000"/>
          </a:xfrm>
          <a:prstGeom prst="rect">
            <a:avLst/>
          </a:prstGeom>
          <a:noFill/>
          <a:ln w="12700">
            <a:noFill/>
            <a:miter lim="800000"/>
            <a:headEnd/>
            <a:tailEnd/>
          </a:ln>
          <a:effectLst/>
        </p:spPr>
        <p:txBody>
          <a:bodyPr lIns="90487" tIns="44450" rIns="90487" bIns="44450" anchor="ctr"/>
          <a:lstStyle/>
          <a:p>
            <a:pPr algn="ctr" eaLnBrk="0" hangingPunct="0"/>
            <a:r>
              <a:rPr lang="en-US" sz="2800" i="1">
                <a:solidFill>
                  <a:srgbClr val="CC0066"/>
                </a:solidFill>
                <a:effectLst>
                  <a:outerShdw blurRad="38100" dist="38100" dir="2700000" algn="tl">
                    <a:srgbClr val="DDDDDD"/>
                  </a:outerShdw>
                </a:effectLst>
              </a:rPr>
              <a:t>Common Functional Groups</a:t>
            </a:r>
          </a:p>
        </p:txBody>
      </p:sp>
      <p:sp>
        <p:nvSpPr>
          <p:cNvPr id="29699" name="Rectangle 3"/>
          <p:cNvSpPr>
            <a:spLocks noChangeArrowheads="1"/>
          </p:cNvSpPr>
          <p:nvPr/>
        </p:nvSpPr>
        <p:spPr bwMode="auto">
          <a:xfrm>
            <a:off x="228600" y="1600200"/>
            <a:ext cx="8458200"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lstStyle/>
          <a:p>
            <a:pPr marL="565150" indent="-565150" eaLnBrk="0" hangingPunct="0">
              <a:spcBef>
                <a:spcPct val="70000"/>
              </a:spcBef>
            </a:pPr>
            <a:r>
              <a:rPr lang="en-US" sz="3200"/>
              <a:t>	</a:t>
            </a:r>
            <a:r>
              <a:rPr lang="en-US" sz="3200" u="sng"/>
              <a:t>Name</a:t>
            </a:r>
            <a:r>
              <a:rPr lang="en-US" sz="3200"/>
              <a:t>				</a:t>
            </a:r>
            <a:r>
              <a:rPr lang="en-US" sz="3200" u="sng"/>
              <a:t>General Formula</a:t>
            </a:r>
            <a:endParaRPr lang="en-US" sz="3200"/>
          </a:p>
          <a:p>
            <a:pPr marL="565150" indent="-565150" eaLnBrk="0" hangingPunct="0">
              <a:spcBef>
                <a:spcPct val="70000"/>
              </a:spcBef>
            </a:pPr>
            <a:r>
              <a:rPr lang="en-US" sz="3200"/>
              <a:t>  Alcohols					</a:t>
            </a:r>
            <a:r>
              <a:rPr lang="en-US" sz="3200" b="0">
                <a:solidFill>
                  <a:schemeClr val="tx2"/>
                </a:solidFill>
              </a:rPr>
              <a:t>R</a:t>
            </a:r>
            <a:r>
              <a:rPr lang="en-US" sz="3200" b="0">
                <a:solidFill>
                  <a:schemeClr val="tx2"/>
                </a:solidFill>
                <a:latin typeface="Symbol" charset="0"/>
              </a:rPr>
              <a:t></a:t>
            </a:r>
            <a:endParaRPr lang="en-US" sz="3200" b="0"/>
          </a:p>
          <a:p>
            <a:pPr marL="565150" indent="-565150" eaLnBrk="0" hangingPunct="0">
              <a:spcBef>
                <a:spcPct val="70000"/>
              </a:spcBef>
            </a:pPr>
            <a:r>
              <a:rPr lang="en-US" sz="3200"/>
              <a:t>  Ethers					</a:t>
            </a:r>
            <a:r>
              <a:rPr lang="en-US" sz="3200" b="0">
                <a:solidFill>
                  <a:schemeClr val="tx2"/>
                </a:solidFill>
              </a:rPr>
              <a:t>R</a:t>
            </a:r>
            <a:r>
              <a:rPr lang="en-US" sz="3200" b="0">
                <a:solidFill>
                  <a:schemeClr val="tx2"/>
                </a:solidFill>
                <a:latin typeface="Symbol" charset="0"/>
              </a:rPr>
              <a:t></a:t>
            </a:r>
            <a:r>
              <a:rPr lang="en-US" sz="3200" b="0">
                <a:solidFill>
                  <a:schemeClr val="tx2"/>
                </a:solidFill>
                <a:latin typeface="Times" charset="0"/>
              </a:rPr>
              <a:t>R</a:t>
            </a:r>
            <a:r>
              <a:rPr lang="en-US" sz="3200" b="0">
                <a:solidFill>
                  <a:schemeClr val="tx2"/>
                </a:solidFill>
                <a:latin typeface="Symbol" charset="0"/>
              </a:rPr>
              <a:t></a:t>
            </a:r>
            <a:endParaRPr lang="en-US" sz="3200" b="0"/>
          </a:p>
          <a:p>
            <a:pPr marL="565150" indent="-565150" eaLnBrk="0" hangingPunct="0">
              <a:spcBef>
                <a:spcPct val="70000"/>
              </a:spcBef>
            </a:pPr>
            <a:r>
              <a:rPr lang="en-US" sz="3200"/>
              <a:t>  Amines					</a:t>
            </a:r>
            <a:r>
              <a:rPr lang="en-US" sz="3200" b="0">
                <a:solidFill>
                  <a:schemeClr val="tx2"/>
                </a:solidFill>
              </a:rPr>
              <a:t>R</a:t>
            </a:r>
            <a:r>
              <a:rPr lang="en-US" sz="3200" b="0">
                <a:solidFill>
                  <a:schemeClr val="tx2"/>
                </a:solidFill>
                <a:latin typeface="Symbol" charset="0"/>
              </a:rPr>
              <a:t>NH</a:t>
            </a:r>
            <a:r>
              <a:rPr lang="en-US" sz="3200" b="0" baseline="-25000">
                <a:solidFill>
                  <a:schemeClr val="tx2"/>
                </a:solidFill>
                <a:latin typeface="Symbol" charset="0"/>
              </a:rPr>
              <a:t>2</a:t>
            </a:r>
          </a:p>
          <a:p>
            <a:pPr marL="565150" indent="-565150" eaLnBrk="0" hangingPunct="0">
              <a:spcBef>
                <a:spcPct val="70000"/>
              </a:spcBef>
            </a:pPr>
            <a:r>
              <a:rPr lang="en-US" sz="3200">
                <a:solidFill>
                  <a:srgbClr val="FF0000"/>
                </a:solidFill>
              </a:rPr>
              <a:t>  </a:t>
            </a:r>
            <a:r>
              <a:rPr lang="en-US" sz="3200">
                <a:solidFill>
                  <a:srgbClr val="000000"/>
                </a:solidFill>
              </a:rPr>
              <a:t>Carboxylic Acids</a:t>
            </a:r>
            <a:r>
              <a:rPr lang="en-US" sz="3200"/>
              <a:t>			</a:t>
            </a:r>
          </a:p>
          <a:p>
            <a:pPr marL="565150" indent="-565150" eaLnBrk="0" hangingPunct="0">
              <a:spcBef>
                <a:spcPct val="70000"/>
              </a:spcBef>
            </a:pPr>
            <a:endParaRPr lang="en-US" sz="3200" b="0" baseline="-25000"/>
          </a:p>
          <a:p>
            <a:pPr marL="565150" indent="-565150" algn="ctr" eaLnBrk="0" hangingPunct="0"/>
            <a:endParaRPr lang="en-US" sz="3200"/>
          </a:p>
        </p:txBody>
      </p:sp>
      <p:sp>
        <p:nvSpPr>
          <p:cNvPr id="5" name="Rectangle 4"/>
          <p:cNvSpPr/>
          <p:nvPr/>
        </p:nvSpPr>
        <p:spPr>
          <a:xfrm>
            <a:off x="2819400" y="228600"/>
            <a:ext cx="3833813" cy="584200"/>
          </a:xfrm>
          <a:prstGeom prst="rect">
            <a:avLst/>
          </a:prstGeom>
        </p:spPr>
        <p:txBody>
          <a:bodyPr wrap="none">
            <a:spAutoFit/>
          </a:bodyPr>
          <a:lstStyle/>
          <a:p>
            <a:pPr eaLnBrk="0" hangingPunct="0"/>
            <a:r>
              <a:rPr lang="en-US" sz="3200">
                <a:solidFill>
                  <a:srgbClr val="7ED3AE"/>
                </a:solidFill>
                <a:effectLst>
                  <a:outerShdw blurRad="38100" dist="38100" dir="2700000" algn="tl">
                    <a:srgbClr val="DDDDDD"/>
                  </a:outerShdw>
                </a:effectLst>
                <a:latin typeface="Helvetica" charset="0"/>
              </a:rPr>
              <a:t>Organic Molecules</a:t>
            </a:r>
            <a:endParaRPr lang="en-US" sz="3200"/>
          </a:p>
        </p:txBody>
      </p:sp>
      <p:pic>
        <p:nvPicPr>
          <p:cNvPr id="29701" name="Picture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4724400"/>
            <a:ext cx="152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9702" name="Picture 6" descr="Screen Shot 2016-04-23 at 10.30.0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5656263"/>
            <a:ext cx="53340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Rectangle 6"/>
          <p:cNvSpPr>
            <a:spLocks noChangeArrowheads="1"/>
          </p:cNvSpPr>
          <p:nvPr/>
        </p:nvSpPr>
        <p:spPr bwMode="auto">
          <a:xfrm>
            <a:off x="2743200" y="2590800"/>
            <a:ext cx="2438400" cy="2308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b="0">
                <a:solidFill>
                  <a:schemeClr val="tx2"/>
                </a:solidFill>
              </a:rPr>
              <a:t>R</a:t>
            </a:r>
            <a:r>
              <a:rPr lang="en-US" b="0">
                <a:solidFill>
                  <a:schemeClr val="tx2"/>
                </a:solidFill>
                <a:latin typeface="Symbol" charset="0"/>
              </a:rPr>
              <a:t> </a:t>
            </a:r>
            <a:r>
              <a:rPr lang="en-US" b="0">
                <a:solidFill>
                  <a:schemeClr val="tx2"/>
                </a:solidFill>
              </a:rPr>
              <a:t>or  R</a:t>
            </a:r>
            <a:r>
              <a:rPr lang="en-US" b="0">
                <a:solidFill>
                  <a:schemeClr val="tx2"/>
                </a:solidFill>
                <a:latin typeface="Symbol" charset="0"/>
              </a:rPr>
              <a:t> </a:t>
            </a:r>
            <a:r>
              <a:rPr lang="en-US" b="0">
                <a:solidFill>
                  <a:schemeClr val="tx2"/>
                </a:solidFill>
              </a:rPr>
              <a:t>represents any generic carbon atom bonded in the functional group</a:t>
            </a:r>
            <a:r>
              <a:rPr lang="en-US" b="0">
                <a:solidFill>
                  <a:schemeClr val="tx2"/>
                </a:solidFill>
                <a:latin typeface="Symbol" charset="0"/>
              </a:rPr>
              <a:t>  </a:t>
            </a:r>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ChangeArrowheads="1"/>
          </p:cNvSpPr>
          <p:nvPr/>
        </p:nvSpPr>
        <p:spPr bwMode="auto">
          <a:xfrm>
            <a:off x="228600" y="1371600"/>
            <a:ext cx="8534400"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lstStyle/>
          <a:p>
            <a:pPr marL="565150" indent="-565150" eaLnBrk="0" hangingPunct="0">
              <a:spcBef>
                <a:spcPct val="70000"/>
              </a:spcBef>
            </a:pPr>
            <a:r>
              <a:rPr lang="en-US" sz="3200"/>
              <a:t>	</a:t>
            </a:r>
            <a:r>
              <a:rPr lang="en-US" sz="3200" u="sng"/>
              <a:t>Name</a:t>
            </a:r>
            <a:r>
              <a:rPr lang="en-US" sz="3200"/>
              <a:t>				</a:t>
            </a:r>
            <a:r>
              <a:rPr lang="en-US" sz="3200" u="sng"/>
              <a:t>General Formula</a:t>
            </a:r>
            <a:endParaRPr lang="en-US" sz="3200"/>
          </a:p>
          <a:p>
            <a:pPr marL="565150" indent="-565150" eaLnBrk="0" hangingPunct="0">
              <a:spcBef>
                <a:spcPct val="70000"/>
              </a:spcBef>
            </a:pPr>
            <a:r>
              <a:rPr lang="en-US" sz="3200"/>
              <a:t>Aldehydes</a:t>
            </a:r>
          </a:p>
          <a:p>
            <a:pPr marL="565150" indent="-565150" eaLnBrk="0" hangingPunct="0">
              <a:spcBef>
                <a:spcPct val="70000"/>
              </a:spcBef>
            </a:pPr>
            <a:r>
              <a:rPr lang="en-US" sz="3200"/>
              <a:t>Ketones</a:t>
            </a:r>
          </a:p>
          <a:p>
            <a:pPr marL="565150" indent="-565150" eaLnBrk="0" hangingPunct="0">
              <a:spcBef>
                <a:spcPct val="70000"/>
              </a:spcBef>
            </a:pPr>
            <a:r>
              <a:rPr lang="en-US" sz="3200"/>
              <a:t>Carboxylic Acids</a:t>
            </a:r>
          </a:p>
          <a:p>
            <a:pPr marL="565150" indent="-565150" eaLnBrk="0" hangingPunct="0">
              <a:spcBef>
                <a:spcPct val="70000"/>
              </a:spcBef>
            </a:pPr>
            <a:r>
              <a:rPr lang="en-US" sz="3200"/>
              <a:t>Esters</a:t>
            </a:r>
          </a:p>
          <a:p>
            <a:pPr marL="565150" indent="-565150" eaLnBrk="0" hangingPunct="0">
              <a:spcBef>
                <a:spcPct val="70000"/>
              </a:spcBef>
            </a:pPr>
            <a:r>
              <a:rPr lang="en-US" sz="3200"/>
              <a:t>Amides					</a:t>
            </a:r>
          </a:p>
        </p:txBody>
      </p:sp>
      <p:pic>
        <p:nvPicPr>
          <p:cNvPr id="30723" name="Picture 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5900" y="2184400"/>
            <a:ext cx="10160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0724"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3022600"/>
            <a:ext cx="10541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0725" name="Picture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7650" y="3860800"/>
            <a:ext cx="12827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0726" name="Picture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5900" y="4699000"/>
            <a:ext cx="13208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0727" name="Picture 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65900" y="5511800"/>
            <a:ext cx="1333500"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 name="Rectangle 2"/>
          <p:cNvSpPr>
            <a:spLocks noChangeArrowheads="1"/>
          </p:cNvSpPr>
          <p:nvPr/>
        </p:nvSpPr>
        <p:spPr bwMode="auto">
          <a:xfrm>
            <a:off x="838200" y="457200"/>
            <a:ext cx="7772400" cy="1143000"/>
          </a:xfrm>
          <a:prstGeom prst="rect">
            <a:avLst/>
          </a:prstGeom>
          <a:noFill/>
          <a:ln w="12700">
            <a:noFill/>
            <a:miter lim="800000"/>
            <a:headEnd/>
            <a:tailEnd/>
          </a:ln>
          <a:effectLst/>
        </p:spPr>
        <p:txBody>
          <a:bodyPr lIns="90487" tIns="44450" rIns="90487" bIns="44450" anchor="ctr"/>
          <a:lstStyle/>
          <a:p>
            <a:pPr algn="ctr" eaLnBrk="0" hangingPunct="0"/>
            <a:r>
              <a:rPr lang="en-US" sz="2800" i="1">
                <a:solidFill>
                  <a:srgbClr val="CC0066"/>
                </a:solidFill>
                <a:effectLst>
                  <a:outerShdw blurRad="38100" dist="38100" dir="2700000" algn="tl">
                    <a:srgbClr val="DDDDDD"/>
                  </a:outerShdw>
                </a:effectLst>
              </a:rPr>
              <a:t>Common Functional Groups</a:t>
            </a:r>
          </a:p>
        </p:txBody>
      </p:sp>
      <p:sp>
        <p:nvSpPr>
          <p:cNvPr id="11" name="Rectangle 10"/>
          <p:cNvSpPr/>
          <p:nvPr/>
        </p:nvSpPr>
        <p:spPr>
          <a:xfrm>
            <a:off x="2819400" y="228600"/>
            <a:ext cx="3833813" cy="584200"/>
          </a:xfrm>
          <a:prstGeom prst="rect">
            <a:avLst/>
          </a:prstGeom>
        </p:spPr>
        <p:txBody>
          <a:bodyPr wrap="none">
            <a:spAutoFit/>
          </a:bodyPr>
          <a:lstStyle/>
          <a:p>
            <a:pPr eaLnBrk="0" hangingPunct="0"/>
            <a:r>
              <a:rPr lang="en-US" sz="3200">
                <a:solidFill>
                  <a:srgbClr val="7ED3AE"/>
                </a:solidFill>
                <a:effectLst>
                  <a:outerShdw blurRad="38100" dist="38100" dir="2700000" algn="tl">
                    <a:srgbClr val="DDDDDD"/>
                  </a:outerShdw>
                </a:effectLst>
                <a:latin typeface="Helvetica" charset="0"/>
              </a:rPr>
              <a:t>Organic Molecules</a:t>
            </a:r>
            <a:endParaRPr lang="en-US" sz="3200"/>
          </a:p>
        </p:txBody>
      </p:sp>
      <p:sp>
        <p:nvSpPr>
          <p:cNvPr id="30730" name="Rectangle 11"/>
          <p:cNvSpPr>
            <a:spLocks noChangeArrowheads="1"/>
          </p:cNvSpPr>
          <p:nvPr/>
        </p:nvSpPr>
        <p:spPr bwMode="auto">
          <a:xfrm>
            <a:off x="3657600" y="2819400"/>
            <a:ext cx="2438400" cy="2308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b="0">
                <a:solidFill>
                  <a:schemeClr val="tx2"/>
                </a:solidFill>
              </a:rPr>
              <a:t>R</a:t>
            </a:r>
            <a:r>
              <a:rPr lang="en-US" b="0">
                <a:solidFill>
                  <a:schemeClr val="tx2"/>
                </a:solidFill>
                <a:latin typeface="Symbol" charset="0"/>
              </a:rPr>
              <a:t> </a:t>
            </a:r>
            <a:r>
              <a:rPr lang="en-US" b="0">
                <a:solidFill>
                  <a:schemeClr val="tx2"/>
                </a:solidFill>
              </a:rPr>
              <a:t>or  R</a:t>
            </a:r>
            <a:r>
              <a:rPr lang="en-US" b="0">
                <a:solidFill>
                  <a:schemeClr val="tx2"/>
                </a:solidFill>
                <a:latin typeface="Symbol" charset="0"/>
              </a:rPr>
              <a:t> </a:t>
            </a:r>
            <a:r>
              <a:rPr lang="en-US" b="0">
                <a:solidFill>
                  <a:schemeClr val="tx2"/>
                </a:solidFill>
              </a:rPr>
              <a:t>represents any generic carbon atom bonded in the functional group</a:t>
            </a:r>
            <a:r>
              <a:rPr lang="en-US" b="0">
                <a:solidFill>
                  <a:schemeClr val="tx2"/>
                </a:solidFill>
                <a:latin typeface="Symbol" charset="0"/>
              </a:rPr>
              <a:t>  </a:t>
            </a:r>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3"/>
          <p:cNvSpPr txBox="1">
            <a:spLocks noChangeArrowheads="1"/>
          </p:cNvSpPr>
          <p:nvPr/>
        </p:nvSpPr>
        <p:spPr bwMode="auto">
          <a:xfrm>
            <a:off x="228600" y="990600"/>
            <a:ext cx="8610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461963" algn="l"/>
              </a:tabLst>
              <a:defRPr sz="2400" b="1">
                <a:solidFill>
                  <a:schemeClr val="tx1"/>
                </a:solidFill>
                <a:latin typeface="Times New Roman" charset="0"/>
                <a:ea typeface="ＭＳ Ｐゴシック" charset="0"/>
                <a:cs typeface="ＭＳ Ｐゴシック" charset="0"/>
              </a:defRPr>
            </a:lvl1pPr>
            <a:lvl2pPr marL="37931725" indent="-37474525" eaLnBrk="0" hangingPunct="0">
              <a:tabLst>
                <a:tab pos="461963" algn="l"/>
              </a:tabLst>
              <a:defRPr sz="2400" b="1">
                <a:solidFill>
                  <a:schemeClr val="tx1"/>
                </a:solidFill>
                <a:latin typeface="Times New Roman" charset="0"/>
                <a:ea typeface="ＭＳ Ｐゴシック" charset="0"/>
              </a:defRPr>
            </a:lvl2pPr>
            <a:lvl3pPr eaLnBrk="0" hangingPunct="0">
              <a:tabLst>
                <a:tab pos="461963" algn="l"/>
              </a:tabLst>
              <a:defRPr sz="2400" b="1">
                <a:solidFill>
                  <a:schemeClr val="tx1"/>
                </a:solidFill>
                <a:latin typeface="Times New Roman" charset="0"/>
                <a:ea typeface="ＭＳ Ｐゴシック" charset="0"/>
              </a:defRPr>
            </a:lvl3pPr>
            <a:lvl4pPr eaLnBrk="0" hangingPunct="0">
              <a:tabLst>
                <a:tab pos="461963" algn="l"/>
              </a:tabLst>
              <a:defRPr sz="2400" b="1">
                <a:solidFill>
                  <a:schemeClr val="tx1"/>
                </a:solidFill>
                <a:latin typeface="Times New Roman" charset="0"/>
                <a:ea typeface="ＭＳ Ｐゴシック" charset="0"/>
              </a:defRPr>
            </a:lvl4pPr>
            <a:lvl5pPr eaLnBrk="0" hangingPunct="0">
              <a:tabLst>
                <a:tab pos="461963" algn="l"/>
              </a:tabLst>
              <a:defRPr sz="2400" b="1">
                <a:solidFill>
                  <a:schemeClr val="tx1"/>
                </a:solidFill>
                <a:latin typeface="Times New Roman" charset="0"/>
                <a:ea typeface="ＭＳ Ｐゴシック" charset="0"/>
              </a:defRPr>
            </a:lvl5pPr>
            <a:lvl6pPr marL="4572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6pPr>
            <a:lvl7pPr marL="9144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7pPr>
            <a:lvl8pPr marL="13716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8pPr>
            <a:lvl9pPr marL="18288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9pPr>
          </a:lstStyle>
          <a:p>
            <a:pPr eaLnBrk="1" hangingPunct="1"/>
            <a:r>
              <a:rPr lang="en-US">
                <a:cs typeface="Times New Roman" charset="0"/>
              </a:rPr>
              <a:t>Select the function(s) in the molecule</a:t>
            </a:r>
          </a:p>
          <a:p>
            <a:pPr eaLnBrk="1" hangingPunct="1"/>
            <a:endParaRPr lang="en-US">
              <a:latin typeface="Times" charset="0"/>
            </a:endParaRPr>
          </a:p>
        </p:txBody>
      </p:sp>
      <p:pic>
        <p:nvPicPr>
          <p:cNvPr id="31747" name="Picture 5" descr="Screen Shot 2013-09-27 at 12.55.25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5513388"/>
            <a:ext cx="1262063"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Table 7"/>
          <p:cNvGraphicFramePr>
            <a:graphicFrameLocks noGrp="1"/>
          </p:cNvGraphicFramePr>
          <p:nvPr/>
        </p:nvGraphicFramePr>
        <p:xfrm>
          <a:off x="1219200" y="2743200"/>
          <a:ext cx="6096000" cy="3343275"/>
        </p:xfrm>
        <a:graphic>
          <a:graphicData uri="http://schemas.openxmlformats.org/drawingml/2006/table">
            <a:tbl>
              <a:tblPr/>
              <a:tblGrid>
                <a:gridCol w="1371600"/>
                <a:gridCol w="2692400"/>
                <a:gridCol w="203200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Alcohol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2"/>
                          </a:solidFill>
                          <a:effectLst/>
                          <a:latin typeface="Times New Roman"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a:t>
                      </a: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Ether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2"/>
                          </a:solidFill>
                          <a:effectLst/>
                          <a:latin typeface="Times New Roman"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a:t>
                      </a:r>
                      <a:r>
                        <a:rPr kumimoji="0" lang="en-US" sz="1800" b="0" i="0" u="none" strike="noStrike" cap="none" normalizeH="0" baseline="0">
                          <a:ln>
                            <a:noFill/>
                          </a:ln>
                          <a:solidFill>
                            <a:schemeClr val="tx2"/>
                          </a:solidFill>
                          <a:effectLst/>
                          <a:latin typeface="Times"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a:t>
                      </a: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Amine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2"/>
                          </a:solidFill>
                          <a:effectLst/>
                          <a:latin typeface="Times New Roman"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NH</a:t>
                      </a:r>
                      <a:r>
                        <a:rPr kumimoji="0" lang="en-US" sz="1800" b="0" i="0" u="none" strike="noStrike" cap="none" normalizeH="0" baseline="-25000">
                          <a:ln>
                            <a:noFill/>
                          </a:ln>
                          <a:solidFill>
                            <a:schemeClr val="tx2"/>
                          </a:solidFill>
                          <a:effectLst/>
                          <a:latin typeface="Symbol" charset="0"/>
                          <a:ea typeface="ＭＳ Ｐゴシック" charset="0"/>
                          <a:cs typeface="ＭＳ Ｐゴシック" charset="0"/>
                        </a:rPr>
                        <a:t>2</a:t>
                      </a: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Aldehyde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Ketone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Carboxylic Acid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Ester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Amide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bl>
          </a:graphicData>
        </a:graphic>
      </p:graphicFrame>
      <p:pic>
        <p:nvPicPr>
          <p:cNvPr id="31790"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4191000"/>
            <a:ext cx="596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1791"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4495800"/>
            <a:ext cx="6096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1792" name="Picture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4953000"/>
            <a:ext cx="71755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1793" name="Picture 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0" y="5257800"/>
            <a:ext cx="8001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1794" name="Picture 8"/>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24600" y="5562600"/>
            <a:ext cx="8128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4" name="Rectangle 2"/>
          <p:cNvSpPr>
            <a:spLocks noGrp="1" noChangeArrowheads="1"/>
          </p:cNvSpPr>
          <p:nvPr>
            <p:ph type="title"/>
          </p:nvPr>
        </p:nvSpPr>
        <p:spPr>
          <a:xfrm>
            <a:off x="381000" y="76200"/>
            <a:ext cx="8382000" cy="914400"/>
          </a:xfrm>
        </p:spPr>
        <p:txBody>
          <a:bodyPr/>
          <a:lstStyle/>
          <a:p>
            <a:r>
              <a:rPr lang="en-US" sz="6600">
                <a:effectLst>
                  <a:outerShdw blurRad="38100" dist="38100" dir="2700000" algn="tl">
                    <a:srgbClr val="DDDDDD"/>
                  </a:outerShdw>
                </a:effectLst>
                <a:latin typeface="Times New Roman" charset="0"/>
                <a:ea typeface="ＭＳ Ｐゴシック" charset="0"/>
                <a:cs typeface="ＭＳ Ｐゴシック" charset="0"/>
              </a:rPr>
              <a:t>QUESTION</a:t>
            </a:r>
          </a:p>
        </p:txBody>
      </p:sp>
      <p:sp>
        <p:nvSpPr>
          <p:cNvPr id="13" name="Donut 12"/>
          <p:cNvSpPr/>
          <p:nvPr/>
        </p:nvSpPr>
        <p:spPr bwMode="auto">
          <a:xfrm>
            <a:off x="5105400" y="1600199"/>
            <a:ext cx="1143000" cy="1066800"/>
          </a:xfrm>
          <a:prstGeom prst="donut">
            <a:avLst>
              <a:gd name="adj" fmla="val 6705"/>
            </a:avLst>
          </a:prstGeom>
          <a:solidFill>
            <a:srgbClr val="CC0066"/>
          </a:solidFill>
          <a:ln w="3810" cap="flat" cmpd="sng" algn="ctr">
            <a:solidFill>
              <a:srgbClr val="FF0000"/>
            </a:solidFill>
            <a:prstDash val="solid"/>
            <a:round/>
            <a:headEnd type="none" w="med" len="med"/>
            <a:tailEnd type="none" w="med" len="med"/>
          </a:ln>
          <a:effectLst/>
        </p:spPr>
        <p:txBody>
          <a:bodyPr/>
          <a:lstStyle/>
          <a:p>
            <a:pPr eaLnBrk="0" hangingPunct="0"/>
            <a:endParaRPr lang="en-US"/>
          </a:p>
        </p:txBody>
      </p:sp>
      <p:pic>
        <p:nvPicPr>
          <p:cNvPr id="16" name="Picture 15" descr="Screen Shot 2017-11-09 at 10.18.06 PM.png"/>
          <p:cNvPicPr>
            <a:picLocks noChangeAspect="1"/>
          </p:cNvPicPr>
          <p:nvPr/>
        </p:nvPicPr>
        <p:blipFill>
          <a:blip r:embed="rId8"/>
          <a:stretch>
            <a:fillRect/>
          </a:stretch>
        </p:blipFill>
        <p:spPr>
          <a:xfrm>
            <a:off x="3299460" y="1453662"/>
            <a:ext cx="1577340" cy="1213338"/>
          </a:xfrm>
          <a:prstGeom prst="rect">
            <a:avLst/>
          </a:prstGeom>
          <a:scene3d>
            <a:camera prst="orthographicFront">
              <a:rot lat="10800000" lon="10800000" rev="0"/>
            </a:camera>
            <a:lightRig rig="threePt" dir="t"/>
          </a:scene3d>
        </p:spPr>
      </p:pic>
      <p:pic>
        <p:nvPicPr>
          <p:cNvPr id="31798" name="Picture 3" descr="Raspberry_ketone.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257800" y="609600"/>
            <a:ext cx="33829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Donut 18"/>
          <p:cNvSpPr/>
          <p:nvPr/>
        </p:nvSpPr>
        <p:spPr bwMode="auto">
          <a:xfrm>
            <a:off x="7315200" y="457200"/>
            <a:ext cx="1676400" cy="1295400"/>
          </a:xfrm>
          <a:prstGeom prst="donut">
            <a:avLst>
              <a:gd name="adj" fmla="val 7680"/>
            </a:avLst>
          </a:prstGeom>
          <a:solidFill>
            <a:srgbClr val="3366FF"/>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20" name="TextBox 19">
            <a:hlinkClick r:id="rId10"/>
          </p:cNvPr>
          <p:cNvSpPr txBox="1"/>
          <p:nvPr/>
        </p:nvSpPr>
        <p:spPr>
          <a:xfrm>
            <a:off x="5943600" y="381000"/>
            <a:ext cx="609600" cy="457200"/>
          </a:xfrm>
          <a:prstGeom prst="rect">
            <a:avLst/>
          </a:prstGeom>
          <a:noFill/>
        </p:spPr>
        <p:txBody>
          <a:bodyPr wrap="square" rtlCol="0">
            <a:spAutoFit/>
          </a:bodyPr>
          <a:lstStyle/>
          <a:p>
            <a:r>
              <a:rPr lang="en-US" dirty="0" smtClean="0"/>
              <a:t>#3</a:t>
            </a:r>
            <a:endParaRPr lang="en-US" dirty="0"/>
          </a:p>
        </p:txBody>
      </p:sp>
      <p:sp>
        <p:nvSpPr>
          <p:cNvPr id="2" name="Rectangle 1">
            <a:hlinkClick r:id="rId10"/>
          </p:cNvPr>
          <p:cNvSpPr/>
          <p:nvPr/>
        </p:nvSpPr>
        <p:spPr>
          <a:xfrm>
            <a:off x="1447800" y="6258580"/>
            <a:ext cx="5562600" cy="523220"/>
          </a:xfrm>
          <a:prstGeom prst="rect">
            <a:avLst/>
          </a:prstGeom>
        </p:spPr>
        <p:txBody>
          <a:bodyPr wrap="square">
            <a:spAutoFit/>
          </a:bodyPr>
          <a:lstStyle/>
          <a:p>
            <a:pPr algn="ctr"/>
            <a:r>
              <a:rPr lang="en-US" sz="1400" dirty="0"/>
              <a:t>http://</a:t>
            </a:r>
            <a:r>
              <a:rPr lang="en-US" sz="1400" dirty="0" err="1"/>
              <a:t>chemconnections.org</a:t>
            </a:r>
            <a:r>
              <a:rPr lang="en-US" sz="1400" dirty="0"/>
              <a:t>/general/chem108/o-chem%20tutorial/Screen%20Shot%202018-12-07%20at%203.54.07%20PM.png</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 C10FA.PIC                                                      0000001DSilberberg ViewStudy™          AC3C045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413" y="379413"/>
            <a:ext cx="8129587" cy="609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1" name="Text Box 3"/>
          <p:cNvSpPr txBox="1">
            <a:spLocks noChangeArrowheads="1"/>
          </p:cNvSpPr>
          <p:nvPr/>
        </p:nvSpPr>
        <p:spPr bwMode="auto">
          <a:xfrm>
            <a:off x="474663" y="304800"/>
            <a:ext cx="8613775" cy="1077913"/>
          </a:xfrm>
          <a:prstGeom prst="rect">
            <a:avLst/>
          </a:prstGeom>
          <a:noFill/>
          <a:ln w="127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3200" i="1">
                <a:effectLst>
                  <a:outerShdw blurRad="38100" dist="38100" dir="2700000" algn="tl">
                    <a:srgbClr val="DDDDDD"/>
                  </a:outerShdw>
                </a:effectLst>
              </a:rPr>
              <a:t>Detecting stuff we cannot see: the Sense of Smell</a:t>
            </a:r>
            <a:endParaRPr lang="en-US" sz="2800" i="1">
              <a:effectLst>
                <a:outerShdw blurRad="38100" dist="38100" dir="2700000" algn="tl">
                  <a:srgbClr val="DDDDDD"/>
                </a:outerShdw>
              </a:effectLst>
            </a:endParaRPr>
          </a:p>
          <a:p>
            <a:pPr algn="ctr" eaLnBrk="1" hangingPunct="1"/>
            <a:r>
              <a:rPr lang="en-US" sz="3200">
                <a:effectLst>
                  <a:outerShdw blurRad="38100" dist="38100" dir="2700000" algn="tl">
                    <a:srgbClr val="DDDDDD"/>
                  </a:outerShdw>
                </a:effectLst>
              </a:rPr>
              <a:t>Models, Theories &amp; Interactions</a:t>
            </a:r>
            <a:endParaRPr lang="en-US" sz="2800">
              <a:effectLst>
                <a:outerShdw blurRad="38100" dist="38100" dir="2700000" algn="tl">
                  <a:srgbClr val="DDDDDD"/>
                </a:outerShdw>
              </a:effectLst>
            </a:endParaRPr>
          </a:p>
        </p:txBody>
      </p:sp>
      <p:sp>
        <p:nvSpPr>
          <p:cNvPr id="32772" name="Text Box 4"/>
          <p:cNvSpPr txBox="1">
            <a:spLocks noChangeArrowheads="1"/>
          </p:cNvSpPr>
          <p:nvPr/>
        </p:nvSpPr>
        <p:spPr bwMode="auto">
          <a:xfrm>
            <a:off x="2286000" y="5410200"/>
            <a:ext cx="65151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a:latin typeface="Times" charset="0"/>
              </a:rPr>
              <a:t>Structure-Odor Relationships</a:t>
            </a:r>
          </a:p>
          <a:p>
            <a:pPr algn="ctr" eaLnBrk="1" hangingPunct="1"/>
            <a:r>
              <a:rPr lang="en-US">
                <a:latin typeface="Times" charset="0"/>
              </a:rPr>
              <a:t>Karen J. Rossiter, Chem. Rev., 1996, 96, 3201-3240</a:t>
            </a:r>
          </a:p>
        </p:txBody>
      </p:sp>
      <p:pic>
        <p:nvPicPr>
          <p:cNvPr id="32773" name="Picture 5" descr="anim_neuron-orig.gif                                           00000019Chem 106-Book-WebMO            AB89E6CB:">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5105400"/>
            <a:ext cx="142240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5" name="Line 7"/>
          <p:cNvSpPr>
            <a:spLocks noChangeShapeType="1"/>
          </p:cNvSpPr>
          <p:nvPr/>
        </p:nvSpPr>
        <p:spPr bwMode="auto">
          <a:xfrm flipH="1">
            <a:off x="2514600" y="4800600"/>
            <a:ext cx="3657600" cy="609600"/>
          </a:xfrm>
          <a:prstGeom prst="line">
            <a:avLst/>
          </a:prstGeom>
          <a:noFill/>
          <a:ln w="88900">
            <a:solidFill>
              <a:schemeClr val="bg2"/>
            </a:solidFill>
            <a:round/>
            <a:headEnd/>
            <a:tailEnd type="triangle" w="med" len="med"/>
          </a:ln>
          <a:effectLst/>
        </p:spPr>
        <p:txBody>
          <a:bodyPr wrap="none" anchor="ctr"/>
          <a:lstStyle/>
          <a:p>
            <a:pPr>
              <a:defRPr/>
            </a:pPr>
            <a:endParaRPr lang="en-US">
              <a:effectLst>
                <a:outerShdw blurRad="38100" dist="38100" dir="2700000" algn="tl">
                  <a:srgbClr val="000000">
                    <a:alpha val="43137"/>
                  </a:srgbClr>
                </a:outerShdw>
              </a:effectLst>
              <a:latin typeface="Helvetica" pitchFamily="-84" charset="0"/>
              <a:ea typeface="ＭＳ Ｐゴシック" pitchFamily="-112" charset="-128"/>
              <a:cs typeface="ＭＳ Ｐゴシック" pitchFamily="-112" charset="-128"/>
            </a:endParaRPr>
          </a:p>
        </p:txBody>
      </p:sp>
      <p:sp>
        <p:nvSpPr>
          <p:cNvPr id="119816" name="Line 8"/>
          <p:cNvSpPr>
            <a:spLocks noChangeShapeType="1"/>
          </p:cNvSpPr>
          <p:nvPr/>
        </p:nvSpPr>
        <p:spPr bwMode="auto">
          <a:xfrm flipV="1">
            <a:off x="1447800" y="2590800"/>
            <a:ext cx="0" cy="2362200"/>
          </a:xfrm>
          <a:prstGeom prst="line">
            <a:avLst/>
          </a:prstGeom>
          <a:noFill/>
          <a:ln w="88900">
            <a:solidFill>
              <a:schemeClr val="bg2"/>
            </a:solidFill>
            <a:round/>
            <a:headEnd/>
            <a:tailEnd type="triangle" w="med" len="med"/>
          </a:ln>
          <a:effectLst/>
        </p:spPr>
        <p:txBody>
          <a:bodyPr wrap="none" anchor="ctr"/>
          <a:lstStyle/>
          <a:p>
            <a:pPr>
              <a:defRPr/>
            </a:pPr>
            <a:endParaRPr lang="en-US">
              <a:effectLst>
                <a:outerShdw blurRad="38100" dist="38100" dir="2700000" algn="tl">
                  <a:srgbClr val="000000">
                    <a:alpha val="43137"/>
                  </a:srgbClr>
                </a:outerShdw>
              </a:effectLst>
              <a:latin typeface="Helvetica" pitchFamily="-84" charset="0"/>
              <a:ea typeface="ＭＳ Ｐゴシック" pitchFamily="-112" charset="-128"/>
              <a:cs typeface="ＭＳ Ｐゴシック" pitchFamily="-112" charset="-128"/>
            </a:endParaRPr>
          </a:p>
        </p:txBody>
      </p:sp>
      <p:sp>
        <p:nvSpPr>
          <p:cNvPr id="119817" name="AutoShape 9"/>
          <p:cNvSpPr>
            <a:spLocks noChangeArrowheads="1"/>
          </p:cNvSpPr>
          <p:nvPr/>
        </p:nvSpPr>
        <p:spPr bwMode="auto">
          <a:xfrm>
            <a:off x="2438400" y="3733800"/>
            <a:ext cx="914400" cy="914400"/>
          </a:xfrm>
          <a:prstGeom prst="sun">
            <a:avLst>
              <a:gd name="adj" fmla="val 25000"/>
            </a:avLst>
          </a:prstGeom>
          <a:solidFill>
            <a:srgbClr val="FF9900"/>
          </a:solidFill>
          <a:ln w="12700">
            <a:solidFill>
              <a:schemeClr val="tx1"/>
            </a:solidFill>
            <a:miter lim="800000"/>
            <a:headEnd/>
            <a:tailEnd/>
          </a:ln>
          <a:effectLst/>
        </p:spPr>
        <p:txBody>
          <a:bodyPr wrap="none" anchor="ctr"/>
          <a:lstStyle/>
          <a:p>
            <a:endParaRPr lang="en-US">
              <a:effectLst>
                <a:outerShdw blurRad="38100" dist="38100" dir="2700000" algn="tl">
                  <a:srgbClr val="FFFFFF"/>
                </a:outerShdw>
              </a:effectLst>
              <a:latin typeface="Helvetica" charset="0"/>
            </a:endParaRPr>
          </a:p>
        </p:txBody>
      </p:sp>
      <p:sp>
        <p:nvSpPr>
          <p:cNvPr id="32777" name="Rectangle 8">
            <a:hlinkClick r:id="rId6"/>
          </p:cNvPr>
          <p:cNvSpPr>
            <a:spLocks noChangeArrowheads="1"/>
          </p:cNvSpPr>
          <p:nvPr/>
        </p:nvSpPr>
        <p:spPr bwMode="auto">
          <a:xfrm>
            <a:off x="0" y="1447800"/>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i="1"/>
              <a:t>http://chemconnections.org/organic/chem226/Labs/Smell/smell-links.html</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9817"/>
                                        </p:tgtEl>
                                        <p:attrNameLst>
                                          <p:attrName>style.visibility</p:attrName>
                                        </p:attrNameLst>
                                      </p:cBhvr>
                                      <p:to>
                                        <p:strVal val="visible"/>
                                      </p:to>
                                    </p:set>
                                    <p:anim calcmode="lin" valueType="num">
                                      <p:cBhvr additive="base">
                                        <p:cTn id="7" dur="500" fill="hold"/>
                                        <p:tgtEl>
                                          <p:spTgt spid="119817"/>
                                        </p:tgtEl>
                                        <p:attrNameLst>
                                          <p:attrName>ppt_x</p:attrName>
                                        </p:attrNameLst>
                                      </p:cBhvr>
                                      <p:tavLst>
                                        <p:tav tm="0">
                                          <p:val>
                                            <p:strVal val="0-#ppt_w/2"/>
                                          </p:val>
                                        </p:tav>
                                        <p:tav tm="100000">
                                          <p:val>
                                            <p:strVal val="#ppt_x"/>
                                          </p:val>
                                        </p:tav>
                                      </p:tavLst>
                                    </p:anim>
                                    <p:anim calcmode="lin" valueType="num">
                                      <p:cBhvr additive="base">
                                        <p:cTn id="8" dur="500" fill="hold"/>
                                        <p:tgtEl>
                                          <p:spTgt spid="11981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19815"/>
                                        </p:tgtEl>
                                        <p:attrNameLst>
                                          <p:attrName>style.visibility</p:attrName>
                                        </p:attrNameLst>
                                      </p:cBhvr>
                                      <p:to>
                                        <p:strVal val="visible"/>
                                      </p:to>
                                    </p:set>
                                    <p:anim calcmode="lin" valueType="num">
                                      <p:cBhvr additive="base">
                                        <p:cTn id="13" dur="500" fill="hold"/>
                                        <p:tgtEl>
                                          <p:spTgt spid="119815"/>
                                        </p:tgtEl>
                                        <p:attrNameLst>
                                          <p:attrName>ppt_x</p:attrName>
                                        </p:attrNameLst>
                                      </p:cBhvr>
                                      <p:tavLst>
                                        <p:tav tm="0">
                                          <p:val>
                                            <p:strVal val="0-#ppt_w/2"/>
                                          </p:val>
                                        </p:tav>
                                        <p:tav tm="100000">
                                          <p:val>
                                            <p:strVal val="#ppt_x"/>
                                          </p:val>
                                        </p:tav>
                                      </p:tavLst>
                                    </p:anim>
                                    <p:anim calcmode="lin" valueType="num">
                                      <p:cBhvr additive="base">
                                        <p:cTn id="14" dur="500" fill="hold"/>
                                        <p:tgtEl>
                                          <p:spTgt spid="11981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19816"/>
                                        </p:tgtEl>
                                        <p:attrNameLst>
                                          <p:attrName>style.visibility</p:attrName>
                                        </p:attrNameLst>
                                      </p:cBhvr>
                                      <p:to>
                                        <p:strVal val="visible"/>
                                      </p:to>
                                    </p:set>
                                    <p:anim calcmode="lin" valueType="num">
                                      <p:cBhvr additive="base">
                                        <p:cTn id="19" dur="500" fill="hold"/>
                                        <p:tgtEl>
                                          <p:spTgt spid="119816"/>
                                        </p:tgtEl>
                                        <p:attrNameLst>
                                          <p:attrName>ppt_x</p:attrName>
                                        </p:attrNameLst>
                                      </p:cBhvr>
                                      <p:tavLst>
                                        <p:tav tm="0">
                                          <p:val>
                                            <p:strVal val="0-#ppt_w/2"/>
                                          </p:val>
                                        </p:tav>
                                        <p:tav tm="100000">
                                          <p:val>
                                            <p:strVal val="#ppt_x"/>
                                          </p:val>
                                        </p:tav>
                                      </p:tavLst>
                                    </p:anim>
                                    <p:anim calcmode="lin" valueType="num">
                                      <p:cBhvr additive="base">
                                        <p:cTn id="20" dur="500" fill="hold"/>
                                        <p:tgtEl>
                                          <p:spTgt spid="1198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 C10FB.PIC                                                      0000001DSilberberg ViewStudy™          AC3C045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457200"/>
            <a:ext cx="43688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9" name="Text Box 3"/>
          <p:cNvSpPr txBox="1">
            <a:spLocks noChangeArrowheads="1"/>
          </p:cNvSpPr>
          <p:nvPr/>
        </p:nvSpPr>
        <p:spPr bwMode="auto">
          <a:xfrm>
            <a:off x="1981200" y="304800"/>
            <a:ext cx="5522913" cy="457200"/>
          </a:xfrm>
          <a:prstGeom prst="rect">
            <a:avLst/>
          </a:prstGeom>
          <a:noFill/>
          <a:ln w="127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a:effectLst>
                  <a:outerShdw blurRad="38100" dist="38100" dir="2700000" algn="tl">
                    <a:srgbClr val="DDDDDD"/>
                  </a:outerShdw>
                </a:effectLst>
              </a:rPr>
              <a:t>Historical view of a few smell receptors.</a:t>
            </a:r>
          </a:p>
        </p:txBody>
      </p:sp>
      <p:sp>
        <p:nvSpPr>
          <p:cNvPr id="96260" name="Text Box 4"/>
          <p:cNvSpPr txBox="1">
            <a:spLocks noChangeArrowheads="1"/>
          </p:cNvSpPr>
          <p:nvPr/>
        </p:nvSpPr>
        <p:spPr bwMode="auto">
          <a:xfrm>
            <a:off x="1371600" y="2971800"/>
            <a:ext cx="6707188" cy="3411538"/>
          </a:xfrm>
          <a:prstGeom prst="rect">
            <a:avLst/>
          </a:prstGeom>
          <a:noFill/>
          <a:ln w="127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800">
              <a:solidFill>
                <a:srgbClr val="000000"/>
              </a:solidFill>
              <a:latin typeface="Verdana" charset="0"/>
            </a:endParaRPr>
          </a:p>
          <a:p>
            <a:pPr eaLnBrk="1" hangingPunct="1"/>
            <a:endParaRPr lang="en-US" sz="1400">
              <a:solidFill>
                <a:srgbClr val="000000"/>
              </a:solidFill>
              <a:latin typeface="Verdana" charset="0"/>
            </a:endParaRPr>
          </a:p>
          <a:p>
            <a:pPr eaLnBrk="1" hangingPunct="1"/>
            <a:r>
              <a:rPr lang="en-US" sz="1400">
                <a:solidFill>
                  <a:srgbClr val="000000"/>
                </a:solidFill>
                <a:latin typeface="Verdana" charset="0"/>
              </a:rPr>
              <a:t>4 October 2004</a:t>
            </a:r>
          </a:p>
          <a:p>
            <a:pPr eaLnBrk="1" hangingPunct="1"/>
            <a:endParaRPr lang="en-US" sz="1400">
              <a:solidFill>
                <a:srgbClr val="000000"/>
              </a:solidFill>
              <a:latin typeface="Verdana" charset="0"/>
            </a:endParaRPr>
          </a:p>
          <a:p>
            <a:pPr eaLnBrk="1" hangingPunct="1"/>
            <a:r>
              <a:rPr lang="en-US" sz="1400">
                <a:solidFill>
                  <a:srgbClr val="307497"/>
                </a:solidFill>
                <a:latin typeface="Verdana" charset="0"/>
              </a:rPr>
              <a:t>The Nobel Assembly at Karolinska Institutet</a:t>
            </a:r>
            <a:r>
              <a:rPr lang="en-US" sz="1400">
                <a:solidFill>
                  <a:srgbClr val="000000"/>
                </a:solidFill>
                <a:latin typeface="Verdana" charset="0"/>
              </a:rPr>
              <a:t> has today decided to award </a:t>
            </a:r>
          </a:p>
          <a:p>
            <a:pPr eaLnBrk="1" hangingPunct="1"/>
            <a:endParaRPr lang="en-US" sz="1400">
              <a:solidFill>
                <a:srgbClr val="000000"/>
              </a:solidFill>
              <a:latin typeface="Verdana" charset="0"/>
            </a:endParaRPr>
          </a:p>
          <a:p>
            <a:pPr eaLnBrk="1" hangingPunct="1"/>
            <a:r>
              <a:rPr lang="en-US" sz="1400">
                <a:solidFill>
                  <a:srgbClr val="000000"/>
                </a:solidFill>
                <a:latin typeface="Verdana" charset="0"/>
              </a:rPr>
              <a:t>The Nobel Prize in Physiology or Medicine for 2004</a:t>
            </a:r>
          </a:p>
          <a:p>
            <a:pPr eaLnBrk="1" hangingPunct="1"/>
            <a:endParaRPr lang="en-US" sz="1400">
              <a:solidFill>
                <a:srgbClr val="000000"/>
              </a:solidFill>
              <a:latin typeface="Verdana" charset="0"/>
            </a:endParaRPr>
          </a:p>
          <a:p>
            <a:pPr eaLnBrk="1" hangingPunct="1"/>
            <a:r>
              <a:rPr lang="en-US" sz="1400">
                <a:solidFill>
                  <a:srgbClr val="000000"/>
                </a:solidFill>
                <a:latin typeface="Verdana" charset="0"/>
              </a:rPr>
              <a:t>jointly to </a:t>
            </a:r>
          </a:p>
          <a:p>
            <a:pPr eaLnBrk="1" hangingPunct="1"/>
            <a:endParaRPr lang="en-US" sz="1400">
              <a:solidFill>
                <a:srgbClr val="000000"/>
              </a:solidFill>
              <a:latin typeface="Verdana" charset="0"/>
            </a:endParaRPr>
          </a:p>
          <a:p>
            <a:pPr eaLnBrk="1" hangingPunct="1"/>
            <a:r>
              <a:rPr lang="en-US" sz="1400">
                <a:solidFill>
                  <a:srgbClr val="000000"/>
                </a:solidFill>
                <a:latin typeface="Verdana" charset="0"/>
              </a:rPr>
              <a:t>Richard Axel and Linda B. Buck </a:t>
            </a:r>
          </a:p>
          <a:p>
            <a:pPr eaLnBrk="1" hangingPunct="1"/>
            <a:endParaRPr lang="en-US" sz="1400">
              <a:solidFill>
                <a:srgbClr val="000000"/>
              </a:solidFill>
              <a:latin typeface="Verdana" charset="0"/>
            </a:endParaRPr>
          </a:p>
          <a:p>
            <a:pPr eaLnBrk="1" hangingPunct="1"/>
            <a:r>
              <a:rPr lang="en-US" sz="1400">
                <a:solidFill>
                  <a:srgbClr val="000000"/>
                </a:solidFill>
                <a:latin typeface="Verdana" charset="0"/>
              </a:rPr>
              <a:t>for their discoveries of </a:t>
            </a:r>
          </a:p>
          <a:p>
            <a:pPr eaLnBrk="1" hangingPunct="1"/>
            <a:endParaRPr lang="en-US" sz="1400">
              <a:solidFill>
                <a:srgbClr val="000000"/>
              </a:solidFill>
              <a:latin typeface="Verdana" charset="0"/>
            </a:endParaRPr>
          </a:p>
          <a:p>
            <a:pPr eaLnBrk="1" hangingPunct="1"/>
            <a:r>
              <a:rPr lang="en-US" sz="1400">
                <a:solidFill>
                  <a:srgbClr val="000000"/>
                </a:solidFill>
                <a:latin typeface="Verdana" charset="0"/>
              </a:rPr>
              <a:t>"odorant receptors and the organization of the olfactory system"</a:t>
            </a:r>
            <a:endParaRPr lang="en-US" sz="800">
              <a:solidFill>
                <a:srgbClr val="000000"/>
              </a:solidFill>
              <a:latin typeface="Verdana" charset="0"/>
            </a:endParaRPr>
          </a:p>
          <a:p>
            <a:pPr eaLnBrk="1" hangingPunct="1"/>
            <a:endParaRPr lang="en-US">
              <a:effectLst>
                <a:outerShdw blurRad="38100" dist="38100" dir="2700000" algn="tl">
                  <a:srgbClr val="DDDDDD"/>
                </a:outerShdw>
              </a:effectLst>
            </a:endParaRPr>
          </a:p>
        </p:txBody>
      </p:sp>
      <p:sp>
        <p:nvSpPr>
          <p:cNvPr id="34821" name="Rectangle 5">
            <a:hlinkClick r:id="rId4"/>
          </p:cNvPr>
          <p:cNvSpPr>
            <a:spLocks noChangeArrowheads="1"/>
          </p:cNvSpPr>
          <p:nvPr/>
        </p:nvSpPr>
        <p:spPr bwMode="auto">
          <a:xfrm>
            <a:off x="0" y="6273800"/>
            <a:ext cx="9144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i="1"/>
              <a:t>http://chemconnections.org/organic/chem226/Labs/Smell/ChemComm.html</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6" descr="table-of-organic-compounds-and-their-smells-w12.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144000" cy="610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1981200" y="228600"/>
            <a:ext cx="5253038" cy="461963"/>
          </a:xfrm>
          <a:prstGeom prst="rect">
            <a:avLst/>
          </a:prstGeom>
          <a:noFill/>
          <a:ln w="127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a:effectLst>
                  <a:outerShdw blurRad="38100" dist="38100" dir="2700000" algn="tl">
                    <a:srgbClr val="DDDDDD"/>
                  </a:outerShdw>
                </a:effectLst>
              </a:rPr>
              <a:t>Organic Functions &amp; Smell Receptors.</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6"/>
          <p:cNvSpPr>
            <a:spLocks noChangeArrowheads="1"/>
          </p:cNvSpPr>
          <p:nvPr/>
        </p:nvSpPr>
        <p:spPr bwMode="auto">
          <a:xfrm>
            <a:off x="762000" y="1239838"/>
            <a:ext cx="3810000" cy="40941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sz="2000" b="0"/>
              <a:t>Isoamyl acetate, also known as isopentyl acetate, is formed from isoamyl alcohol and acetic acid. It is a colorless liquid that is only slightly soluble in water, but very soluble in most organic solvents. Isoamyl acetate has a strong odor which is also described as similar to both banana and pear.[3] Banana oil may be either pure isoamyl acetate, or flavorings that are mixtures of isoamyl acetate, amyl acetate, and other flavors.</a:t>
            </a:r>
          </a:p>
        </p:txBody>
      </p:sp>
      <p:pic>
        <p:nvPicPr>
          <p:cNvPr id="38915" name="Picture 9" descr="Screen Shot 2017-11-21 at 3.28.3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914400"/>
            <a:ext cx="3721100"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10" descr="Screen Shot 2017-11-21 at 3.31.06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3886200"/>
            <a:ext cx="2274888"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Rectangle 11"/>
          <p:cNvSpPr>
            <a:spLocks noChangeArrowheads="1"/>
          </p:cNvSpPr>
          <p:nvPr/>
        </p:nvSpPr>
        <p:spPr bwMode="auto">
          <a:xfrm>
            <a:off x="6096000" y="5867400"/>
            <a:ext cx="13477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C</a:t>
            </a:r>
            <a:r>
              <a:rPr lang="en-US" baseline="-25000"/>
              <a:t>7</a:t>
            </a:r>
            <a:r>
              <a:rPr lang="en-US"/>
              <a:t>H</a:t>
            </a:r>
            <a:r>
              <a:rPr lang="en-US" baseline="-25000"/>
              <a:t>14</a:t>
            </a:r>
            <a:r>
              <a:rPr lang="en-US"/>
              <a:t>O</a:t>
            </a:r>
            <a:r>
              <a:rPr lang="en-US" baseline="-25000"/>
              <a:t>2</a:t>
            </a:r>
          </a:p>
        </p:txBody>
      </p:sp>
      <p:sp>
        <p:nvSpPr>
          <p:cNvPr id="13" name="Rectangle 12"/>
          <p:cNvSpPr/>
          <p:nvPr/>
        </p:nvSpPr>
        <p:spPr>
          <a:xfrm>
            <a:off x="1295400" y="304800"/>
            <a:ext cx="6650038" cy="461963"/>
          </a:xfrm>
          <a:prstGeom prst="rect">
            <a:avLst/>
          </a:prstGeom>
        </p:spPr>
        <p:txBody>
          <a:bodyPr wrap="none">
            <a:spAutoFit/>
          </a:bodyPr>
          <a:lstStyle/>
          <a:p>
            <a:r>
              <a:rPr lang="en-US">
                <a:effectLst>
                  <a:outerShdw blurRad="38100" dist="38100" dir="2700000" algn="tl">
                    <a:srgbClr val="DDDDDD"/>
                  </a:outerShdw>
                </a:effectLst>
              </a:rPr>
              <a:t>One molecule, one function: One Smell Receptor</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40962" name="Picture 9" descr="Screen Shot 2017-11-21 at 3.28.3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184400"/>
            <a:ext cx="3721100"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Rectangle 11"/>
          <p:cNvSpPr>
            <a:spLocks noChangeArrowheads="1"/>
          </p:cNvSpPr>
          <p:nvPr/>
        </p:nvSpPr>
        <p:spPr bwMode="auto">
          <a:xfrm>
            <a:off x="6248400" y="2743200"/>
            <a:ext cx="1111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a:t>C</a:t>
            </a:r>
            <a:r>
              <a:rPr lang="en-US" sz="2000" baseline="-25000"/>
              <a:t>7</a:t>
            </a:r>
            <a:r>
              <a:rPr lang="en-US" sz="2000"/>
              <a:t>H</a:t>
            </a:r>
            <a:r>
              <a:rPr lang="en-US" sz="2000" baseline="-25000"/>
              <a:t>14</a:t>
            </a:r>
            <a:r>
              <a:rPr lang="en-US" sz="2000"/>
              <a:t>O</a:t>
            </a:r>
            <a:r>
              <a:rPr lang="en-US" sz="2000" baseline="-25000"/>
              <a:t>2</a:t>
            </a:r>
          </a:p>
        </p:txBody>
      </p:sp>
      <p:sp>
        <p:nvSpPr>
          <p:cNvPr id="13" name="Rectangle 12"/>
          <p:cNvSpPr/>
          <p:nvPr/>
        </p:nvSpPr>
        <p:spPr>
          <a:xfrm>
            <a:off x="5029200" y="533400"/>
            <a:ext cx="3657600" cy="1200150"/>
          </a:xfrm>
          <a:prstGeom prst="rect">
            <a:avLst/>
          </a:prstGeom>
        </p:spPr>
        <p:txBody>
          <a:bodyPr>
            <a:spAutoFit/>
          </a:bodyPr>
          <a:lstStyle/>
          <a:p>
            <a:pPr algn="ctr"/>
            <a:r>
              <a:rPr lang="en-US">
                <a:effectLst>
                  <a:outerShdw blurRad="38100" dist="38100" dir="2700000" algn="tl">
                    <a:srgbClr val="DDDDDD"/>
                  </a:outerShdw>
                </a:effectLst>
              </a:rPr>
              <a:t>One molecule among 82 primary chemicals found in bananas:</a:t>
            </a:r>
          </a:p>
        </p:txBody>
      </p:sp>
      <p:pic>
        <p:nvPicPr>
          <p:cNvPr id="40965" name="Picture 6" descr="banana structures- SC Johnson.pdf"/>
          <p:cNvPicPr>
            <a:picLocks noChangeAspect="1"/>
          </p:cNvPicPr>
          <p:nvPr/>
        </p:nvPicPr>
        <p:blipFill>
          <a:blip r:embed="rId4">
            <a:lum contrast="54000"/>
            <a:extLst>
              <a:ext uri="{28A0092B-C50C-407E-A947-70E740481C1C}">
                <a14:useLocalDpi xmlns:a14="http://schemas.microsoft.com/office/drawing/2010/main" val="0"/>
              </a:ext>
            </a:extLst>
          </a:blip>
          <a:srcRect/>
          <a:stretch>
            <a:fillRect/>
          </a:stretch>
        </p:blipFill>
        <p:spPr bwMode="auto">
          <a:xfrm>
            <a:off x="685800" y="533400"/>
            <a:ext cx="3733800" cy="577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9" descr="Screen Shot 2017-11-21 at 3.28.3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838200"/>
            <a:ext cx="3721100"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1" name="Picture 10" descr="Screen Shot 2017-11-21 at 3.31.06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838200"/>
            <a:ext cx="2274888"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Rectangle 11"/>
          <p:cNvSpPr>
            <a:spLocks noChangeArrowheads="1"/>
          </p:cNvSpPr>
          <p:nvPr/>
        </p:nvSpPr>
        <p:spPr bwMode="auto">
          <a:xfrm>
            <a:off x="6934200" y="2743200"/>
            <a:ext cx="13477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C</a:t>
            </a:r>
            <a:r>
              <a:rPr lang="en-US" baseline="-25000"/>
              <a:t>7</a:t>
            </a:r>
            <a:r>
              <a:rPr lang="en-US"/>
              <a:t>H</a:t>
            </a:r>
            <a:r>
              <a:rPr lang="en-US" baseline="-25000"/>
              <a:t>14</a:t>
            </a:r>
            <a:r>
              <a:rPr lang="en-US"/>
              <a:t>O</a:t>
            </a:r>
            <a:r>
              <a:rPr lang="en-US" baseline="-25000"/>
              <a:t>2</a:t>
            </a:r>
          </a:p>
        </p:txBody>
      </p:sp>
      <p:sp>
        <p:nvSpPr>
          <p:cNvPr id="13" name="Rectangle 12"/>
          <p:cNvSpPr/>
          <p:nvPr/>
        </p:nvSpPr>
        <p:spPr>
          <a:xfrm>
            <a:off x="3810000" y="304800"/>
            <a:ext cx="3163888" cy="769938"/>
          </a:xfrm>
          <a:prstGeom prst="rect">
            <a:avLst/>
          </a:prstGeom>
        </p:spPr>
        <p:txBody>
          <a:bodyPr wrap="none">
            <a:spAutoFit/>
          </a:bodyPr>
          <a:lstStyle/>
          <a:p>
            <a:r>
              <a:rPr lang="en-US" sz="4400">
                <a:effectLst>
                  <a:outerShdw blurRad="38100" dist="38100" dir="2700000" algn="tl">
                    <a:srgbClr val="DDDDDD"/>
                  </a:outerShdw>
                </a:effectLst>
              </a:rPr>
              <a:t>QUESTION</a:t>
            </a:r>
          </a:p>
        </p:txBody>
      </p:sp>
      <p:sp>
        <p:nvSpPr>
          <p:cNvPr id="9" name="TextBox 8"/>
          <p:cNvSpPr txBox="1"/>
          <p:nvPr/>
        </p:nvSpPr>
        <p:spPr>
          <a:xfrm>
            <a:off x="3048000" y="3810000"/>
            <a:ext cx="4724400" cy="2678113"/>
          </a:xfrm>
          <a:prstGeom prst="rect">
            <a:avLst/>
          </a:prstGeom>
          <a:no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b="0"/>
              <a:t>The function in isoamyl acetate</a:t>
            </a:r>
            <a:r>
              <a:rPr lang="ja-JP" altLang="en-US" b="0"/>
              <a:t>’</a:t>
            </a:r>
            <a:r>
              <a:rPr lang="en-US" b="0"/>
              <a:t>s structure is a(n):</a:t>
            </a:r>
          </a:p>
          <a:p>
            <a:pPr eaLnBrk="1" hangingPunct="1">
              <a:buFont typeface="Times New Roman" charset="0"/>
              <a:buAutoNum type="alphaUcPeriod"/>
            </a:pPr>
            <a:r>
              <a:rPr lang="en-US" b="0"/>
              <a:t>Alcohol</a:t>
            </a:r>
          </a:p>
          <a:p>
            <a:pPr eaLnBrk="1" hangingPunct="1">
              <a:buFont typeface="Times New Roman" charset="0"/>
              <a:buAutoNum type="alphaUcPeriod"/>
            </a:pPr>
            <a:r>
              <a:rPr lang="en-US" b="0"/>
              <a:t>Aldehyde</a:t>
            </a:r>
          </a:p>
          <a:p>
            <a:pPr eaLnBrk="1" hangingPunct="1">
              <a:buFont typeface="Times New Roman" charset="0"/>
              <a:buAutoNum type="alphaUcPeriod"/>
            </a:pPr>
            <a:r>
              <a:rPr lang="en-US" b="0"/>
              <a:t>Ketone</a:t>
            </a:r>
          </a:p>
          <a:p>
            <a:pPr eaLnBrk="1" hangingPunct="1">
              <a:buFont typeface="Times New Roman" charset="0"/>
              <a:buAutoNum type="alphaUcPeriod"/>
            </a:pPr>
            <a:r>
              <a:rPr lang="en-US" b="0"/>
              <a:t>Ester</a:t>
            </a:r>
          </a:p>
          <a:p>
            <a:pPr eaLnBrk="1" hangingPunct="1">
              <a:buFont typeface="Times New Roman" charset="0"/>
              <a:buAutoNum type="alphaUcPeriod"/>
            </a:pPr>
            <a:r>
              <a:rPr lang="en-US" b="0"/>
              <a:t>Carboxylic Acid</a:t>
            </a:r>
          </a:p>
        </p:txBody>
      </p:sp>
      <p:sp>
        <p:nvSpPr>
          <p:cNvPr id="7" name="TextBox 6">
            <a:hlinkClick r:id="rId5"/>
          </p:cNvPr>
          <p:cNvSpPr txBox="1"/>
          <p:nvPr/>
        </p:nvSpPr>
        <p:spPr>
          <a:xfrm>
            <a:off x="8001000" y="381000"/>
            <a:ext cx="609600" cy="457200"/>
          </a:xfrm>
          <a:prstGeom prst="rect">
            <a:avLst/>
          </a:prstGeom>
          <a:noFill/>
        </p:spPr>
        <p:txBody>
          <a:bodyPr wrap="square" rtlCol="0">
            <a:spAutoFit/>
          </a:bodyPr>
          <a:lstStyle/>
          <a:p>
            <a:r>
              <a:rPr lang="en-US" dirty="0" smtClean="0"/>
              <a:t>#4</a:t>
            </a:r>
            <a:endParaRPr lang="en-US" dirty="0"/>
          </a:p>
        </p:txBody>
      </p:sp>
      <p:sp>
        <p:nvSpPr>
          <p:cNvPr id="2" name="Rectangle 1">
            <a:hlinkClick r:id="rId5"/>
          </p:cNvPr>
          <p:cNvSpPr/>
          <p:nvPr/>
        </p:nvSpPr>
        <p:spPr>
          <a:xfrm>
            <a:off x="5562600" y="4876800"/>
            <a:ext cx="3200400" cy="954107"/>
          </a:xfrm>
          <a:prstGeom prst="rect">
            <a:avLst/>
          </a:prstGeom>
        </p:spPr>
        <p:txBody>
          <a:bodyPr wrap="square">
            <a:spAutoFit/>
          </a:bodyPr>
          <a:lstStyle/>
          <a:p>
            <a:pPr algn="ctr"/>
            <a:r>
              <a:rPr lang="en-US" sz="1400" dirty="0"/>
              <a:t>http://</a:t>
            </a:r>
            <a:r>
              <a:rPr lang="en-US" sz="1400" dirty="0" err="1"/>
              <a:t>chemconnections.org</a:t>
            </a:r>
            <a:r>
              <a:rPr lang="en-US" sz="1400" dirty="0"/>
              <a:t>/general/chem108/o-chem%20tutorial/Screen%20Shot%202018-12-07%20at%203.54.35%20PM.png</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6"/>
          <p:cNvSpPr>
            <a:spLocks noChangeArrowheads="1"/>
          </p:cNvSpPr>
          <p:nvPr/>
        </p:nvSpPr>
        <p:spPr bwMode="auto">
          <a:xfrm>
            <a:off x="1219200" y="2514600"/>
            <a:ext cx="3810000" cy="25542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sz="2000" b="0"/>
              <a:t>Methyl salicylate (oil of wintergreen or wintergreen oil) is naturally produced by many species of plants, particularly wintergreens. It is also synthetically produced, used as a fragrance, in foods and beverages, and in liniments.</a:t>
            </a:r>
          </a:p>
        </p:txBody>
      </p:sp>
      <p:pic>
        <p:nvPicPr>
          <p:cNvPr id="47107" name="Picture 11" descr="Screen Shot 2017-11-21 at 3.25.07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1295400"/>
            <a:ext cx="3022600"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Picture 12" descr="Screen Shot 2017-11-21 at 3.23.35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4114800"/>
            <a:ext cx="24638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Rectangle 13"/>
          <p:cNvSpPr>
            <a:spLocks noChangeArrowheads="1"/>
          </p:cNvSpPr>
          <p:nvPr/>
        </p:nvSpPr>
        <p:spPr bwMode="auto">
          <a:xfrm>
            <a:off x="6629400" y="5867400"/>
            <a:ext cx="1193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C</a:t>
            </a:r>
            <a:r>
              <a:rPr lang="en-US" baseline="-25000"/>
              <a:t>8</a:t>
            </a:r>
            <a:r>
              <a:rPr lang="en-US"/>
              <a:t>H</a:t>
            </a:r>
            <a:r>
              <a:rPr lang="en-US" baseline="-25000"/>
              <a:t>8</a:t>
            </a:r>
            <a:r>
              <a:rPr lang="en-US"/>
              <a:t>O</a:t>
            </a:r>
            <a:r>
              <a:rPr lang="en-US" baseline="-25000"/>
              <a:t>3</a:t>
            </a:r>
          </a:p>
        </p:txBody>
      </p:sp>
      <p:sp>
        <p:nvSpPr>
          <p:cNvPr id="15" name="Rectangle 14"/>
          <p:cNvSpPr/>
          <p:nvPr/>
        </p:nvSpPr>
        <p:spPr>
          <a:xfrm>
            <a:off x="1600200" y="381000"/>
            <a:ext cx="6700838" cy="461963"/>
          </a:xfrm>
          <a:prstGeom prst="rect">
            <a:avLst/>
          </a:prstGeom>
        </p:spPr>
        <p:txBody>
          <a:bodyPr wrap="none">
            <a:spAutoFit/>
          </a:bodyPr>
          <a:lstStyle/>
          <a:p>
            <a:r>
              <a:rPr lang="en-US">
                <a:effectLst>
                  <a:outerShdw blurRad="38100" dist="38100" dir="2700000" algn="tl">
                    <a:srgbClr val="DDDDDD"/>
                  </a:outerShdw>
                </a:effectLst>
              </a:rPr>
              <a:t>One molecule, two functions: One Smell Receptor</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11" descr="Screen Shot 2017-11-21 at 3.25.07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9800" y="990600"/>
            <a:ext cx="3022600"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Picture 12" descr="Screen Shot 2017-11-21 at 3.23.35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1143000"/>
            <a:ext cx="24638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Rectangle 13"/>
          <p:cNvSpPr>
            <a:spLocks noChangeArrowheads="1"/>
          </p:cNvSpPr>
          <p:nvPr/>
        </p:nvSpPr>
        <p:spPr bwMode="auto">
          <a:xfrm>
            <a:off x="6400800" y="2743200"/>
            <a:ext cx="1193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C</a:t>
            </a:r>
            <a:r>
              <a:rPr lang="en-US" baseline="-25000"/>
              <a:t>8</a:t>
            </a:r>
            <a:r>
              <a:rPr lang="en-US"/>
              <a:t>H</a:t>
            </a:r>
            <a:r>
              <a:rPr lang="en-US" baseline="-25000"/>
              <a:t>8</a:t>
            </a:r>
            <a:r>
              <a:rPr lang="en-US"/>
              <a:t>O</a:t>
            </a:r>
            <a:r>
              <a:rPr lang="en-US" baseline="-25000"/>
              <a:t>3</a:t>
            </a:r>
          </a:p>
        </p:txBody>
      </p:sp>
      <p:sp>
        <p:nvSpPr>
          <p:cNvPr id="7" name="Rectangle 6"/>
          <p:cNvSpPr/>
          <p:nvPr/>
        </p:nvSpPr>
        <p:spPr>
          <a:xfrm>
            <a:off x="3276600" y="304800"/>
            <a:ext cx="3163888" cy="769938"/>
          </a:xfrm>
          <a:prstGeom prst="rect">
            <a:avLst/>
          </a:prstGeom>
        </p:spPr>
        <p:txBody>
          <a:bodyPr wrap="none">
            <a:spAutoFit/>
          </a:bodyPr>
          <a:lstStyle/>
          <a:p>
            <a:r>
              <a:rPr lang="en-US" sz="4400">
                <a:effectLst>
                  <a:outerShdw blurRad="38100" dist="38100" dir="2700000" algn="tl">
                    <a:srgbClr val="DDDDDD"/>
                  </a:outerShdw>
                </a:effectLst>
              </a:rPr>
              <a:t>QUESTION</a:t>
            </a:r>
          </a:p>
        </p:txBody>
      </p:sp>
      <p:sp>
        <p:nvSpPr>
          <p:cNvPr id="8" name="TextBox 7"/>
          <p:cNvSpPr txBox="1"/>
          <p:nvPr/>
        </p:nvSpPr>
        <p:spPr>
          <a:xfrm>
            <a:off x="3048000" y="3810000"/>
            <a:ext cx="4724400" cy="2678113"/>
          </a:xfrm>
          <a:prstGeom prst="rect">
            <a:avLst/>
          </a:prstGeom>
          <a:no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b="0" dirty="0"/>
              <a:t>One of the functions, an ester, is circled. What is the other function?:</a:t>
            </a:r>
          </a:p>
          <a:p>
            <a:pPr eaLnBrk="1" hangingPunct="1">
              <a:buFont typeface="Times New Roman" charset="0"/>
              <a:buAutoNum type="alphaUcPeriod"/>
            </a:pPr>
            <a:r>
              <a:rPr lang="en-US" b="0" dirty="0"/>
              <a:t>Alcohol</a:t>
            </a:r>
          </a:p>
          <a:p>
            <a:pPr eaLnBrk="1" hangingPunct="1">
              <a:buFont typeface="Times New Roman" charset="0"/>
              <a:buAutoNum type="alphaUcPeriod"/>
            </a:pPr>
            <a:r>
              <a:rPr lang="en-US" b="0" dirty="0"/>
              <a:t>Ether</a:t>
            </a:r>
          </a:p>
          <a:p>
            <a:pPr eaLnBrk="1" hangingPunct="1">
              <a:buFont typeface="Times New Roman" charset="0"/>
              <a:buAutoNum type="alphaUcPeriod"/>
            </a:pPr>
            <a:r>
              <a:rPr lang="en-US" b="0" dirty="0"/>
              <a:t>Ketone</a:t>
            </a:r>
          </a:p>
          <a:p>
            <a:pPr eaLnBrk="1" hangingPunct="1">
              <a:buFont typeface="Times New Roman" charset="0"/>
              <a:buAutoNum type="alphaUcPeriod"/>
            </a:pPr>
            <a:r>
              <a:rPr lang="en-US" b="0" dirty="0"/>
              <a:t>Aldehyde</a:t>
            </a:r>
          </a:p>
          <a:p>
            <a:pPr eaLnBrk="1" hangingPunct="1">
              <a:buFont typeface="Times New Roman" charset="0"/>
              <a:buAutoNum type="alphaUcPeriod"/>
            </a:pPr>
            <a:r>
              <a:rPr lang="en-US" b="0" dirty="0"/>
              <a:t>Carboxylic Acid</a:t>
            </a:r>
          </a:p>
        </p:txBody>
      </p:sp>
      <p:sp>
        <p:nvSpPr>
          <p:cNvPr id="9" name="Donut 8"/>
          <p:cNvSpPr/>
          <p:nvPr/>
        </p:nvSpPr>
        <p:spPr bwMode="auto">
          <a:xfrm>
            <a:off x="5562600" y="1447800"/>
            <a:ext cx="1524000" cy="1143000"/>
          </a:xfrm>
          <a:prstGeom prst="donut">
            <a:avLst>
              <a:gd name="adj" fmla="val 7680"/>
            </a:avLst>
          </a:prstGeom>
          <a:solidFill>
            <a:srgbClr val="3366FF"/>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10" name="Donut 9"/>
          <p:cNvSpPr/>
          <p:nvPr/>
        </p:nvSpPr>
        <p:spPr bwMode="auto">
          <a:xfrm>
            <a:off x="2057400" y="1143000"/>
            <a:ext cx="1524000" cy="1143000"/>
          </a:xfrm>
          <a:prstGeom prst="donut">
            <a:avLst>
              <a:gd name="adj" fmla="val 7680"/>
            </a:avLst>
          </a:prstGeom>
          <a:solidFill>
            <a:srgbClr val="3366FF"/>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11" name="TextBox 10">
            <a:hlinkClick r:id="rId5"/>
          </p:cNvPr>
          <p:cNvSpPr txBox="1"/>
          <p:nvPr/>
        </p:nvSpPr>
        <p:spPr>
          <a:xfrm>
            <a:off x="8001000" y="381000"/>
            <a:ext cx="609600" cy="457200"/>
          </a:xfrm>
          <a:prstGeom prst="rect">
            <a:avLst/>
          </a:prstGeom>
          <a:noFill/>
        </p:spPr>
        <p:txBody>
          <a:bodyPr wrap="square" rtlCol="0">
            <a:spAutoFit/>
          </a:bodyPr>
          <a:lstStyle/>
          <a:p>
            <a:r>
              <a:rPr lang="en-US" dirty="0" smtClean="0"/>
              <a:t>#5</a:t>
            </a:r>
            <a:endParaRPr lang="en-US" dirty="0"/>
          </a:p>
        </p:txBody>
      </p:sp>
      <p:sp>
        <p:nvSpPr>
          <p:cNvPr id="2" name="Rectangle 1">
            <a:hlinkClick r:id="rId5"/>
          </p:cNvPr>
          <p:cNvSpPr/>
          <p:nvPr/>
        </p:nvSpPr>
        <p:spPr>
          <a:xfrm>
            <a:off x="5410200" y="5029200"/>
            <a:ext cx="3352800" cy="954107"/>
          </a:xfrm>
          <a:prstGeom prst="rect">
            <a:avLst/>
          </a:prstGeom>
        </p:spPr>
        <p:txBody>
          <a:bodyPr wrap="square">
            <a:spAutoFit/>
          </a:bodyPr>
          <a:lstStyle/>
          <a:p>
            <a:pPr algn="ctr"/>
            <a:r>
              <a:rPr lang="en-US" sz="1400" dirty="0"/>
              <a:t>http://</a:t>
            </a:r>
            <a:r>
              <a:rPr lang="en-US" sz="1400" dirty="0" err="1"/>
              <a:t>chemconnections.org</a:t>
            </a:r>
            <a:r>
              <a:rPr lang="en-US" sz="1400" dirty="0"/>
              <a:t>/general/chem108/o-chem%20tutorial/Screen%20Shot%202018-12-07%20at%203.54.53%20PM.png</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3" descr="Screen Shot 2017-11-21 at 1.44.5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457200"/>
            <a:ext cx="35306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Picture 4" descr="Screen Shot 2017-11-21 at 1.46.48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72188" y="2133600"/>
            <a:ext cx="162401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2" name="Rectangle 6"/>
          <p:cNvSpPr>
            <a:spLocks noChangeArrowheads="1"/>
          </p:cNvSpPr>
          <p:nvPr/>
        </p:nvSpPr>
        <p:spPr bwMode="auto">
          <a:xfrm>
            <a:off x="762000" y="1239838"/>
            <a:ext cx="3810000" cy="40941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sz="2000" b="0"/>
              <a:t>An extract of the cured, full-grown, unripe fruit of an orchid produces a popular flavoring. The natural extract sells for ~ $1500/kg versus ~ $20/kg for the synthetic version.  The structure of the compound that is responsible for the smell/flavor is shown to the right. The Guinness Book of World Records once listed this compound as having the lowest smell detection limit of all chemicals (2 x 10 </a:t>
            </a:r>
            <a:r>
              <a:rPr lang="en-US" sz="2000" b="0" baseline="30000"/>
              <a:t>–11</a:t>
            </a:r>
            <a:r>
              <a:rPr lang="en-US" sz="2000" b="0"/>
              <a:t> g per 1,000 cm</a:t>
            </a:r>
            <a:r>
              <a:rPr lang="en-US" sz="2000" b="0" baseline="30000"/>
              <a:t>3</a:t>
            </a:r>
            <a:r>
              <a:rPr lang="en-US" sz="2000" b="0"/>
              <a:t> of air). </a:t>
            </a:r>
          </a:p>
        </p:txBody>
      </p:sp>
      <p:sp>
        <p:nvSpPr>
          <p:cNvPr id="53253" name="Rectangle 7"/>
          <p:cNvSpPr>
            <a:spLocks noChangeArrowheads="1"/>
          </p:cNvSpPr>
          <p:nvPr/>
        </p:nvSpPr>
        <p:spPr bwMode="auto">
          <a:xfrm>
            <a:off x="5029200" y="3441700"/>
            <a:ext cx="36576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800" b="0" i="1"/>
              <a:t>Bonus:</a:t>
            </a:r>
          </a:p>
          <a:p>
            <a:r>
              <a:rPr lang="en-US" sz="1800" b="0" i="1"/>
              <a:t>The space (volume) of the Oakland Coliseum Arena, aka Oracle Arena, is approximately 90,000,000 ft</a:t>
            </a:r>
            <a:r>
              <a:rPr lang="en-US" sz="1800" b="0" i="1" baseline="30000"/>
              <a:t>3</a:t>
            </a:r>
            <a:r>
              <a:rPr lang="en-US" sz="1800" b="0" i="1"/>
              <a:t>. If 1.00g of the compound were released at center court, and was completely and evenly dispersed throughout the building, would you smell it sitting in sec. 204, row H, seat 121? Show your calculation. (1 ft</a:t>
            </a:r>
            <a:r>
              <a:rPr lang="en-US" sz="1800" b="0" i="1" baseline="30000"/>
              <a:t>3</a:t>
            </a:r>
            <a:r>
              <a:rPr lang="en-US" sz="1800" b="0" i="1"/>
              <a:t> = 0.0283 m</a:t>
            </a:r>
            <a:r>
              <a:rPr lang="en-US" sz="1800" b="0" i="1" baseline="30000"/>
              <a:t>3</a:t>
            </a:r>
            <a:r>
              <a:rPr lang="en-US" sz="1800" b="0" i="1"/>
              <a:t>)</a:t>
            </a:r>
          </a:p>
        </p:txBody>
      </p:sp>
      <p:sp>
        <p:nvSpPr>
          <p:cNvPr id="9" name="TextBox 8"/>
          <p:cNvSpPr txBox="1">
            <a:spLocks noChangeArrowheads="1"/>
          </p:cNvSpPr>
          <p:nvPr/>
        </p:nvSpPr>
        <p:spPr bwMode="auto">
          <a:xfrm>
            <a:off x="5486400" y="152400"/>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1800"/>
              <a:t>Vanillin</a:t>
            </a:r>
          </a:p>
        </p:txBody>
      </p:sp>
      <p:sp>
        <p:nvSpPr>
          <p:cNvPr id="10" name="Rectangle 9"/>
          <p:cNvSpPr/>
          <p:nvPr/>
        </p:nvSpPr>
        <p:spPr>
          <a:xfrm>
            <a:off x="457200" y="152400"/>
            <a:ext cx="4267200" cy="830263"/>
          </a:xfrm>
          <a:prstGeom prst="rect">
            <a:avLst/>
          </a:prstGeom>
        </p:spPr>
        <p:txBody>
          <a:bodyPr>
            <a:spAutoFit/>
          </a:bodyPr>
          <a:lstStyle/>
          <a:p>
            <a:r>
              <a:rPr lang="en-US">
                <a:effectLst>
                  <a:outerShdw blurRad="38100" dist="38100" dir="2700000" algn="tl">
                    <a:srgbClr val="DDDDDD"/>
                  </a:outerShdw>
                </a:effectLst>
              </a:rPr>
              <a:t>One molecule, three functions: One Smell Receptor</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276600" y="304800"/>
            <a:ext cx="3163888" cy="769938"/>
          </a:xfrm>
          <a:prstGeom prst="rect">
            <a:avLst/>
          </a:prstGeom>
        </p:spPr>
        <p:txBody>
          <a:bodyPr wrap="none">
            <a:spAutoFit/>
          </a:bodyPr>
          <a:lstStyle/>
          <a:p>
            <a:r>
              <a:rPr lang="en-US" sz="4400">
                <a:effectLst>
                  <a:outerShdw blurRad="38100" dist="38100" dir="2700000" algn="tl">
                    <a:srgbClr val="DDDDDD"/>
                  </a:outerShdw>
                </a:effectLst>
              </a:rPr>
              <a:t>QUESTION</a:t>
            </a:r>
          </a:p>
        </p:txBody>
      </p:sp>
      <p:sp>
        <p:nvSpPr>
          <p:cNvPr id="8" name="TextBox 7"/>
          <p:cNvSpPr txBox="1"/>
          <p:nvPr/>
        </p:nvSpPr>
        <p:spPr>
          <a:xfrm>
            <a:off x="2057400" y="3810000"/>
            <a:ext cx="5715000" cy="2678113"/>
          </a:xfrm>
          <a:prstGeom prst="rect">
            <a:avLst/>
          </a:prstGeom>
          <a:no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b="0" dirty="0"/>
              <a:t>One of the functions, an alcohol, is circled. What are the other two functions?:</a:t>
            </a:r>
          </a:p>
          <a:p>
            <a:pPr eaLnBrk="1" hangingPunct="1">
              <a:buFont typeface="Times New Roman" charset="0"/>
              <a:buAutoNum type="alphaUcPeriod"/>
            </a:pPr>
            <a:r>
              <a:rPr lang="en-US" b="0" dirty="0"/>
              <a:t>Aldehyde + Ketone</a:t>
            </a:r>
          </a:p>
          <a:p>
            <a:pPr eaLnBrk="1" hangingPunct="1">
              <a:buFont typeface="Times New Roman" charset="0"/>
              <a:buAutoNum type="alphaUcPeriod"/>
            </a:pPr>
            <a:r>
              <a:rPr lang="en-US" b="0" dirty="0"/>
              <a:t>Carboxylic Acid + Ester</a:t>
            </a:r>
          </a:p>
          <a:p>
            <a:pPr eaLnBrk="1" hangingPunct="1">
              <a:buFont typeface="Times New Roman" charset="0"/>
              <a:buAutoNum type="alphaUcPeriod"/>
            </a:pPr>
            <a:r>
              <a:rPr lang="en-US" b="0" dirty="0"/>
              <a:t>Ketone + Ether</a:t>
            </a:r>
          </a:p>
          <a:p>
            <a:pPr eaLnBrk="1" hangingPunct="1">
              <a:buFont typeface="Times New Roman" charset="0"/>
              <a:buAutoNum type="alphaUcPeriod"/>
            </a:pPr>
            <a:r>
              <a:rPr lang="en-US" b="0" dirty="0"/>
              <a:t>Aldehyde + Ether</a:t>
            </a:r>
          </a:p>
          <a:p>
            <a:pPr eaLnBrk="1" hangingPunct="1">
              <a:buFont typeface="Times New Roman" charset="0"/>
              <a:buAutoNum type="alphaUcPeriod"/>
            </a:pPr>
            <a:r>
              <a:rPr lang="en-US" b="0" dirty="0"/>
              <a:t>Carboxylic Acid + Aldehyde</a:t>
            </a:r>
          </a:p>
        </p:txBody>
      </p:sp>
      <p:pic>
        <p:nvPicPr>
          <p:cNvPr id="55300" name="Picture 3" descr="Screen Shot 2017-11-21 at 1.44.5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371600"/>
            <a:ext cx="443388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4" descr="Screen Shot 2017-11-21 at 1.46.48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524000"/>
            <a:ext cx="21653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2" name="TextBox 12"/>
          <p:cNvSpPr txBox="1">
            <a:spLocks noChangeArrowheads="1"/>
          </p:cNvSpPr>
          <p:nvPr/>
        </p:nvSpPr>
        <p:spPr bwMode="auto">
          <a:xfrm>
            <a:off x="1752600" y="990600"/>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1800"/>
              <a:t>Vanillin</a:t>
            </a:r>
          </a:p>
        </p:txBody>
      </p:sp>
      <p:sp>
        <p:nvSpPr>
          <p:cNvPr id="14" name="Donut 13"/>
          <p:cNvSpPr/>
          <p:nvPr/>
        </p:nvSpPr>
        <p:spPr bwMode="auto">
          <a:xfrm>
            <a:off x="5791200" y="2362200"/>
            <a:ext cx="1143000" cy="1066800"/>
          </a:xfrm>
          <a:prstGeom prst="donut">
            <a:avLst>
              <a:gd name="adj" fmla="val 7680"/>
            </a:avLst>
          </a:prstGeom>
          <a:solidFill>
            <a:srgbClr val="3366FF"/>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15" name="Donut 14"/>
          <p:cNvSpPr/>
          <p:nvPr/>
        </p:nvSpPr>
        <p:spPr bwMode="auto">
          <a:xfrm>
            <a:off x="1219200" y="2590800"/>
            <a:ext cx="838200" cy="838200"/>
          </a:xfrm>
          <a:prstGeom prst="donut">
            <a:avLst>
              <a:gd name="adj" fmla="val 7680"/>
            </a:avLst>
          </a:prstGeom>
          <a:solidFill>
            <a:srgbClr val="3366FF"/>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9" name="TextBox 8">
            <a:hlinkClick r:id="rId5"/>
          </p:cNvPr>
          <p:cNvSpPr txBox="1"/>
          <p:nvPr/>
        </p:nvSpPr>
        <p:spPr>
          <a:xfrm>
            <a:off x="8001000" y="381000"/>
            <a:ext cx="609600" cy="457200"/>
          </a:xfrm>
          <a:prstGeom prst="rect">
            <a:avLst/>
          </a:prstGeom>
          <a:noFill/>
        </p:spPr>
        <p:txBody>
          <a:bodyPr wrap="square" rtlCol="0">
            <a:spAutoFit/>
          </a:bodyPr>
          <a:lstStyle/>
          <a:p>
            <a:r>
              <a:rPr lang="en-US" dirty="0" smtClean="0"/>
              <a:t>#6</a:t>
            </a:r>
            <a:endParaRPr lang="en-US" dirty="0"/>
          </a:p>
        </p:txBody>
      </p:sp>
      <p:sp>
        <p:nvSpPr>
          <p:cNvPr id="2" name="Rectangle 1">
            <a:hlinkClick r:id="rId5"/>
          </p:cNvPr>
          <p:cNvSpPr/>
          <p:nvPr/>
        </p:nvSpPr>
        <p:spPr>
          <a:xfrm>
            <a:off x="5943600" y="4800600"/>
            <a:ext cx="2895600" cy="1169551"/>
          </a:xfrm>
          <a:prstGeom prst="rect">
            <a:avLst/>
          </a:prstGeom>
        </p:spPr>
        <p:txBody>
          <a:bodyPr wrap="square">
            <a:spAutoFit/>
          </a:bodyPr>
          <a:lstStyle/>
          <a:p>
            <a:pPr algn="ctr"/>
            <a:r>
              <a:rPr lang="en-US" sz="1400" dirty="0"/>
              <a:t>http://</a:t>
            </a:r>
            <a:r>
              <a:rPr lang="en-US" sz="1400" dirty="0" err="1"/>
              <a:t>chemconnections.org</a:t>
            </a:r>
            <a:r>
              <a:rPr lang="en-US" sz="1400" dirty="0"/>
              <a:t>/general/chem108/o-chem%20tutorial/Screen%20Shot%202018-12-07%20at%203.55.14%20PM.png</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Screen Shot 2016-09-26 at 11.57.47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5350" y="1289050"/>
            <a:ext cx="7353300" cy="427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Rectangle 3">
            <a:hlinkClick r:id="rId3"/>
          </p:cNvPr>
          <p:cNvSpPr>
            <a:spLocks noChangeArrowheads="1"/>
          </p:cNvSpPr>
          <p:nvPr/>
        </p:nvSpPr>
        <p:spPr bwMode="auto">
          <a:xfrm>
            <a:off x="0" y="5903913"/>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t>https://www.youtube.com/watch?v=58U52lDTuvk&amp;list=PLgawtcOBBjr9I-NDoUX-HmTQr_VN465G2&amp;index=3</a:t>
            </a:r>
          </a:p>
        </p:txBody>
      </p:sp>
      <p:sp>
        <p:nvSpPr>
          <p:cNvPr id="59396" name="Rectangle 4"/>
          <p:cNvSpPr>
            <a:spLocks noChangeArrowheads="1"/>
          </p:cNvSpPr>
          <p:nvPr/>
        </p:nvSpPr>
        <p:spPr bwMode="auto">
          <a:xfrm>
            <a:off x="2667000" y="533400"/>
            <a:ext cx="3314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What a smell looks like</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a:hlinkClick r:id="rId2"/>
          </p:cNvPr>
          <p:cNvSpPr>
            <a:spLocks noChangeArrowheads="1"/>
          </p:cNvSpPr>
          <p:nvPr/>
        </p:nvSpPr>
        <p:spPr bwMode="auto">
          <a:xfrm>
            <a:off x="0" y="5903913"/>
            <a:ext cx="9144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t>https://www.youtube.com/watch?v=FLH36ML8IEU</a:t>
            </a:r>
          </a:p>
        </p:txBody>
      </p:sp>
      <p:sp>
        <p:nvSpPr>
          <p:cNvPr id="60419" name="Rectangle 4"/>
          <p:cNvSpPr>
            <a:spLocks noChangeArrowheads="1"/>
          </p:cNvSpPr>
          <p:nvPr/>
        </p:nvSpPr>
        <p:spPr bwMode="auto">
          <a:xfrm>
            <a:off x="533400" y="533400"/>
            <a:ext cx="8002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Inside the extraordinary nose of a search-and-rescue dog</a:t>
            </a:r>
          </a:p>
        </p:txBody>
      </p:sp>
      <p:pic>
        <p:nvPicPr>
          <p:cNvPr id="60420" name="Picture 5" descr="Screen Shot 2016-09-26 at 12.44.21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6550" y="1771650"/>
            <a:ext cx="33909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a:hlinkClick r:id="rId2"/>
          </p:cNvPr>
          <p:cNvSpPr>
            <a:spLocks noChangeArrowheads="1"/>
          </p:cNvSpPr>
          <p:nvPr/>
        </p:nvSpPr>
        <p:spPr bwMode="auto">
          <a:xfrm>
            <a:off x="0" y="5903913"/>
            <a:ext cx="9144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t>https://www.youtube.com/watch?v=e0UK6kkS0_M</a:t>
            </a:r>
          </a:p>
        </p:txBody>
      </p:sp>
      <p:sp>
        <p:nvSpPr>
          <p:cNvPr id="61443" name="Rectangle 4"/>
          <p:cNvSpPr>
            <a:spLocks noChangeArrowheads="1"/>
          </p:cNvSpPr>
          <p:nvPr/>
        </p:nvSpPr>
        <p:spPr bwMode="auto">
          <a:xfrm>
            <a:off x="768350" y="533400"/>
            <a:ext cx="76898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t>Dogs Can Smell Cancer - Secret Life of Dogs - BBC</a:t>
            </a:r>
          </a:p>
        </p:txBody>
      </p:sp>
      <p:pic>
        <p:nvPicPr>
          <p:cNvPr id="61444" name="Picture 6" descr="Screen Shot 2016-09-26 at 12.47.46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168400"/>
            <a:ext cx="69596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1" name="Rectangle 3"/>
          <p:cNvSpPr>
            <a:spLocks noGrp="1" noChangeArrowheads="1"/>
          </p:cNvSpPr>
          <p:nvPr>
            <p:ph type="body" idx="1"/>
          </p:nvPr>
        </p:nvSpPr>
        <p:spPr>
          <a:xfrm>
            <a:off x="685800" y="1371600"/>
            <a:ext cx="7772400" cy="4114800"/>
          </a:xfrm>
        </p:spPr>
        <p:txBody>
          <a:bodyPr/>
          <a:lstStyle/>
          <a:p>
            <a:r>
              <a:rPr lang="en-US" sz="2400">
                <a:latin typeface="Times New Roman" charset="0"/>
                <a:ea typeface="ＭＳ Ｐゴシック" charset="0"/>
                <a:cs typeface="ＭＳ Ｐゴシック" charset="0"/>
              </a:rPr>
              <a:t>How many grams of aspirin are theoretically  produced from 6.0 g of salicylic acid with an excess of acetyl chloride, C</a:t>
            </a:r>
            <a:r>
              <a:rPr lang="en-US" sz="2400" baseline="-25000">
                <a:latin typeface="Times New Roman" charset="0"/>
                <a:ea typeface="ＭＳ Ｐゴシック" charset="0"/>
                <a:cs typeface="ＭＳ Ｐゴシック" charset="0"/>
              </a:rPr>
              <a:t>2</a:t>
            </a:r>
            <a:r>
              <a:rPr lang="en-US" sz="2400">
                <a:latin typeface="Times New Roman" charset="0"/>
                <a:ea typeface="ＭＳ Ｐゴシック" charset="0"/>
                <a:cs typeface="ＭＳ Ｐゴシック" charset="0"/>
              </a:rPr>
              <a:t>H</a:t>
            </a:r>
            <a:r>
              <a:rPr lang="en-US" sz="2400" baseline="-25000">
                <a:latin typeface="Times New Roman" charset="0"/>
                <a:ea typeface="ＭＳ Ｐゴシック" charset="0"/>
                <a:cs typeface="ＭＳ Ｐゴシック" charset="0"/>
              </a:rPr>
              <a:t>3</a:t>
            </a:r>
            <a:r>
              <a:rPr lang="en-US" sz="2400">
                <a:latin typeface="Times New Roman" charset="0"/>
                <a:ea typeface="ＭＳ Ｐゴシック" charset="0"/>
                <a:cs typeface="ＭＳ Ｐゴシック" charset="0"/>
              </a:rPr>
              <a:t>OCl?</a:t>
            </a:r>
          </a:p>
          <a:p>
            <a:r>
              <a:rPr lang="en-US" sz="2400">
                <a:latin typeface="Times New Roman" charset="0"/>
                <a:ea typeface="ＭＳ Ｐゴシック" charset="0"/>
                <a:cs typeface="ＭＳ Ｐゴシック" charset="0"/>
              </a:rPr>
              <a:t>Balanced Equation:</a:t>
            </a:r>
            <a:endParaRPr lang="en-US">
              <a:latin typeface="Times New Roman" charset="0"/>
              <a:ea typeface="ＭＳ Ｐゴシック" charset="0"/>
              <a:cs typeface="ＭＳ Ｐゴシック" charset="0"/>
            </a:endParaRPr>
          </a:p>
          <a:p>
            <a:pPr>
              <a:buFontTx/>
              <a:buNone/>
            </a:pPr>
            <a:endParaRPr lang="en-US">
              <a:latin typeface="Times New Roman" charset="0"/>
              <a:ea typeface="ＭＳ Ｐゴシック" charset="0"/>
              <a:cs typeface="ＭＳ Ｐゴシック" charset="0"/>
            </a:endParaRPr>
          </a:p>
        </p:txBody>
      </p:sp>
      <p:graphicFrame>
        <p:nvGraphicFramePr>
          <p:cNvPr id="50187" name="Object 2"/>
          <p:cNvGraphicFramePr>
            <a:graphicFrameLocks noChangeAspect="1"/>
          </p:cNvGraphicFramePr>
          <p:nvPr/>
        </p:nvGraphicFramePr>
        <p:xfrm>
          <a:off x="796925" y="5678488"/>
          <a:ext cx="8347075" cy="1179512"/>
        </p:xfrm>
        <a:graphic>
          <a:graphicData uri="http://schemas.openxmlformats.org/presentationml/2006/ole">
            <mc:AlternateContent xmlns:mc="http://schemas.openxmlformats.org/markup-compatibility/2006">
              <mc:Choice xmlns:v="urn:schemas-microsoft-com:vml" Requires="v">
                <p:oleObj spid="_x0000_s73786" name="Document" r:id="rId3" imgW="8345424" imgH="1179576" progId="Word.Document.8">
                  <p:embed/>
                </p:oleObj>
              </mc:Choice>
              <mc:Fallback>
                <p:oleObj name="Document" r:id="rId3" imgW="8345424" imgH="1179576"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925" y="5678488"/>
                        <a:ext cx="8347075" cy="1179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pSp>
        <p:nvGrpSpPr>
          <p:cNvPr id="73732" name="Group 7"/>
          <p:cNvGrpSpPr>
            <a:grpSpLocks/>
          </p:cNvGrpSpPr>
          <p:nvPr/>
        </p:nvGrpSpPr>
        <p:grpSpPr bwMode="auto">
          <a:xfrm>
            <a:off x="990600" y="304800"/>
            <a:ext cx="7770813" cy="1123950"/>
            <a:chOff x="990600" y="304800"/>
            <a:chExt cx="7770813" cy="1123950"/>
          </a:xfrm>
        </p:grpSpPr>
        <p:sp>
          <p:nvSpPr>
            <p:cNvPr id="9" name="Rectangle 2"/>
            <p:cNvSpPr txBox="1">
              <a:spLocks noChangeArrowheads="1"/>
            </p:cNvSpPr>
            <p:nvPr/>
          </p:nvSpPr>
          <p:spPr bwMode="auto">
            <a:xfrm>
              <a:off x="990600" y="304800"/>
              <a:ext cx="7770813" cy="1123950"/>
            </a:xfrm>
            <a:prstGeom prst="rect">
              <a:avLst/>
            </a:prstGeom>
            <a:noFill/>
            <a:ln w="12700">
              <a:noFill/>
              <a:miter lim="800000"/>
              <a:headEnd/>
              <a:tailEnd/>
            </a:ln>
            <a:effectLst/>
          </p:spPr>
          <p:txBody>
            <a:bodyPr lIns="90487" tIns="44450" rIns="90487" bIns="44450" anchor="b"/>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3600" i="1">
                  <a:solidFill>
                    <a:srgbClr val="450045"/>
                  </a:solidFill>
                  <a:effectLst>
                    <a:outerShdw blurRad="38100" dist="38100" dir="2700000" algn="tl">
                      <a:srgbClr val="DDDDDD"/>
                    </a:outerShdw>
                  </a:effectLst>
                  <a:latin typeface="Arial" charset="0"/>
                </a:rPr>
                <a:t>Mass Calculations: 		</a:t>
              </a:r>
              <a:br>
                <a:rPr lang="en-US" sz="3600" i="1">
                  <a:solidFill>
                    <a:srgbClr val="450045"/>
                  </a:solidFill>
                  <a:effectLst>
                    <a:outerShdw blurRad="38100" dist="38100" dir="2700000" algn="tl">
                      <a:srgbClr val="DDDDDD"/>
                    </a:outerShdw>
                  </a:effectLst>
                  <a:latin typeface="Arial" charset="0"/>
                </a:rPr>
              </a:br>
              <a:r>
                <a:rPr lang="en-US" sz="3600" i="1">
                  <a:solidFill>
                    <a:srgbClr val="450045"/>
                  </a:solidFill>
                  <a:effectLst>
                    <a:outerShdw blurRad="38100" dist="38100" dir="2700000" algn="tl">
                      <a:srgbClr val="DDDDDD"/>
                    </a:outerShdw>
                  </a:effectLst>
                  <a:latin typeface="Arial" charset="0"/>
                </a:rPr>
                <a:t>	Reactants       Products</a:t>
              </a:r>
            </a:p>
          </p:txBody>
        </p:sp>
        <p:sp>
          <p:nvSpPr>
            <p:cNvPr id="73742" name="Line 5"/>
            <p:cNvSpPr>
              <a:spLocks noChangeShapeType="1"/>
            </p:cNvSpPr>
            <p:nvPr/>
          </p:nvSpPr>
          <p:spPr bwMode="auto">
            <a:xfrm>
              <a:off x="5105400" y="1143000"/>
              <a:ext cx="628650" cy="0"/>
            </a:xfrm>
            <a:prstGeom prst="line">
              <a:avLst/>
            </a:prstGeom>
            <a:noFill/>
            <a:ln w="12700">
              <a:solidFill>
                <a:srgbClr val="45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3733" name="Group 13"/>
          <p:cNvGrpSpPr>
            <a:grpSpLocks/>
          </p:cNvGrpSpPr>
          <p:nvPr/>
        </p:nvGrpSpPr>
        <p:grpSpPr bwMode="auto">
          <a:xfrm>
            <a:off x="654050" y="3200400"/>
            <a:ext cx="8261350" cy="2171700"/>
            <a:chOff x="654050" y="3200400"/>
            <a:chExt cx="8261350" cy="2171700"/>
          </a:xfrm>
        </p:grpSpPr>
        <p:pic>
          <p:nvPicPr>
            <p:cNvPr id="73736"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3200400"/>
              <a:ext cx="80010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73737" name="Text Box 14"/>
            <p:cNvSpPr txBox="1">
              <a:spLocks noChangeArrowheads="1"/>
            </p:cNvSpPr>
            <p:nvPr/>
          </p:nvSpPr>
          <p:spPr bwMode="auto">
            <a:xfrm>
              <a:off x="654050" y="41148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a:solidFill>
                    <a:schemeClr val="accent1"/>
                  </a:solidFill>
                </a:rPr>
                <a:t>1</a:t>
              </a:r>
              <a:endParaRPr lang="en-US"/>
            </a:p>
          </p:txBody>
        </p:sp>
        <p:sp>
          <p:nvSpPr>
            <p:cNvPr id="73738" name="Text Box 12"/>
            <p:cNvSpPr txBox="1">
              <a:spLocks noChangeArrowheads="1"/>
            </p:cNvSpPr>
            <p:nvPr/>
          </p:nvSpPr>
          <p:spPr bwMode="auto">
            <a:xfrm>
              <a:off x="5546725" y="41910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a:solidFill>
                    <a:srgbClr val="000680"/>
                  </a:solidFill>
                </a:rPr>
                <a:t>1</a:t>
              </a:r>
              <a:endParaRPr lang="en-US"/>
            </a:p>
          </p:txBody>
        </p:sp>
        <p:sp>
          <p:nvSpPr>
            <p:cNvPr id="73739" name="Text Box 12"/>
            <p:cNvSpPr txBox="1">
              <a:spLocks noChangeArrowheads="1"/>
            </p:cNvSpPr>
            <p:nvPr/>
          </p:nvSpPr>
          <p:spPr bwMode="auto">
            <a:xfrm>
              <a:off x="2971800" y="41910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a:solidFill>
                    <a:srgbClr val="00AE00"/>
                  </a:solidFill>
                </a:rPr>
                <a:t>1</a:t>
              </a:r>
            </a:p>
          </p:txBody>
        </p:sp>
        <p:sp>
          <p:nvSpPr>
            <p:cNvPr id="73740" name="Text Box 12"/>
            <p:cNvSpPr txBox="1">
              <a:spLocks noChangeArrowheads="1"/>
            </p:cNvSpPr>
            <p:nvPr/>
          </p:nvSpPr>
          <p:spPr bwMode="auto">
            <a:xfrm>
              <a:off x="8153400" y="41910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a:solidFill>
                    <a:srgbClr val="00AE00"/>
                  </a:solidFill>
                </a:rPr>
                <a:t>1</a:t>
              </a:r>
            </a:p>
          </p:txBody>
        </p:sp>
      </p:grpSp>
      <p:sp>
        <p:nvSpPr>
          <p:cNvPr id="14" name="TextBox 13"/>
          <p:cNvSpPr txBox="1"/>
          <p:nvPr/>
        </p:nvSpPr>
        <p:spPr>
          <a:xfrm>
            <a:off x="2095500" y="3883025"/>
            <a:ext cx="647700" cy="307975"/>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1400" u="sng"/>
          </a:p>
        </p:txBody>
      </p:sp>
      <p:sp>
        <p:nvSpPr>
          <p:cNvPr id="15" name="TextBox 14"/>
          <p:cNvSpPr txBox="1"/>
          <p:nvPr/>
        </p:nvSpPr>
        <p:spPr>
          <a:xfrm>
            <a:off x="7239000" y="3505200"/>
            <a:ext cx="838200" cy="769938"/>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4400" u="sng"/>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50187"/>
                                        </p:tgtEl>
                                        <p:attrNameLst>
                                          <p:attrName>style.visibility</p:attrName>
                                        </p:attrNameLst>
                                      </p:cBhvr>
                                      <p:to>
                                        <p:strVal val="visible"/>
                                      </p:to>
                                    </p:set>
                                    <p:anim calcmode="lin" valueType="num">
                                      <p:cBhvr additive="base">
                                        <p:cTn id="7" dur="500" fill="hold"/>
                                        <p:tgtEl>
                                          <p:spTgt spid="50187"/>
                                        </p:tgtEl>
                                        <p:attrNameLst>
                                          <p:attrName>ppt_x</p:attrName>
                                        </p:attrNameLst>
                                      </p:cBhvr>
                                      <p:tavLst>
                                        <p:tav tm="0">
                                          <p:val>
                                            <p:strVal val="0-#ppt_w/2"/>
                                          </p:val>
                                        </p:tav>
                                        <p:tav tm="100000">
                                          <p:val>
                                            <p:strVal val="#ppt_x"/>
                                          </p:val>
                                        </p:tav>
                                      </p:tavLst>
                                    </p:anim>
                                    <p:anim calcmode="lin" valueType="num">
                                      <p:cBhvr additive="base">
                                        <p:cTn id="8" dur="500" fill="hold"/>
                                        <p:tgtEl>
                                          <p:spTgt spid="501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5" name="Rectangle 3"/>
          <p:cNvSpPr>
            <a:spLocks noGrp="1" noChangeArrowheads="1"/>
          </p:cNvSpPr>
          <p:nvPr>
            <p:ph type="body" idx="1"/>
          </p:nvPr>
        </p:nvSpPr>
        <p:spPr>
          <a:xfrm>
            <a:off x="457200" y="1447800"/>
            <a:ext cx="8229600" cy="4525963"/>
          </a:xfrm>
        </p:spPr>
        <p:txBody>
          <a:bodyPr/>
          <a:lstStyle/>
          <a:p>
            <a:r>
              <a:rPr lang="en-US" sz="2400">
                <a:latin typeface="Times New Roman" charset="0"/>
                <a:ea typeface="ＭＳ Ｐゴシック" charset="0"/>
                <a:cs typeface="ＭＳ Ｐゴシック" charset="0"/>
              </a:rPr>
              <a:t>How many grams of aspirin are theoretically  produced from 6.0 g of salicylic acid with an excess of acetyl chloride, C</a:t>
            </a:r>
            <a:r>
              <a:rPr lang="en-US" sz="2400" baseline="-25000">
                <a:latin typeface="Times New Roman" charset="0"/>
                <a:ea typeface="ＭＳ Ｐゴシック" charset="0"/>
                <a:cs typeface="ＭＳ Ｐゴシック" charset="0"/>
              </a:rPr>
              <a:t>2</a:t>
            </a:r>
            <a:r>
              <a:rPr lang="en-US" sz="2400">
                <a:latin typeface="Times New Roman" charset="0"/>
                <a:ea typeface="ＭＳ Ｐゴシック" charset="0"/>
                <a:cs typeface="ＭＳ Ｐゴシック" charset="0"/>
              </a:rPr>
              <a:t>H</a:t>
            </a:r>
            <a:r>
              <a:rPr lang="en-US" sz="2400" baseline="-25000">
                <a:latin typeface="Times New Roman" charset="0"/>
                <a:ea typeface="ＭＳ Ｐゴシック" charset="0"/>
                <a:cs typeface="ＭＳ Ｐゴシック" charset="0"/>
              </a:rPr>
              <a:t>3</a:t>
            </a:r>
            <a:r>
              <a:rPr lang="en-US" sz="2400">
                <a:latin typeface="Times New Roman" charset="0"/>
                <a:ea typeface="ＭＳ Ｐゴシック" charset="0"/>
                <a:cs typeface="ＭＳ Ｐゴシック" charset="0"/>
              </a:rPr>
              <a:t>OCl?</a:t>
            </a:r>
          </a:p>
          <a:p>
            <a:r>
              <a:rPr lang="en-US" sz="2400">
                <a:latin typeface="Times New Roman" charset="0"/>
                <a:ea typeface="ＭＳ Ｐゴシック" charset="0"/>
                <a:cs typeface="ＭＳ Ｐゴシック" charset="0"/>
              </a:rPr>
              <a:t>Balanced Equation:</a:t>
            </a:r>
            <a:endParaRPr lang="en-US">
              <a:latin typeface="Times New Roman" charset="0"/>
              <a:ea typeface="ＭＳ Ｐゴシック" charset="0"/>
              <a:cs typeface="ＭＳ Ｐゴシック" charset="0"/>
            </a:endParaRPr>
          </a:p>
          <a:p>
            <a:pPr>
              <a:buFontTx/>
              <a:buNone/>
            </a:pPr>
            <a:endParaRPr lang="en-US">
              <a:latin typeface="Times New Roman" charset="0"/>
              <a:ea typeface="ＭＳ Ｐゴシック" charset="0"/>
              <a:cs typeface="ＭＳ Ｐゴシック" charset="0"/>
            </a:endParaRPr>
          </a:p>
        </p:txBody>
      </p:sp>
      <p:graphicFrame>
        <p:nvGraphicFramePr>
          <p:cNvPr id="50187" name="Object 2"/>
          <p:cNvGraphicFramePr>
            <a:graphicFrameLocks noChangeAspect="1"/>
          </p:cNvGraphicFramePr>
          <p:nvPr/>
        </p:nvGraphicFramePr>
        <p:xfrm>
          <a:off x="792163" y="5614988"/>
          <a:ext cx="8358187" cy="1308100"/>
        </p:xfrm>
        <a:graphic>
          <a:graphicData uri="http://schemas.openxmlformats.org/presentationml/2006/ole">
            <mc:AlternateContent xmlns:mc="http://schemas.openxmlformats.org/markup-compatibility/2006">
              <mc:Choice xmlns:v="urn:schemas-microsoft-com:vml" Requires="v">
                <p:oleObj spid="_x0000_s74813" name="Document" r:id="rId3" imgW="8356600" imgH="1308100" progId="Word.Document.8">
                  <p:embed/>
                </p:oleObj>
              </mc:Choice>
              <mc:Fallback>
                <p:oleObj name="Document" r:id="rId3" imgW="8356600" imgH="13081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163" y="5614988"/>
                        <a:ext cx="8358187" cy="130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74756"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3200400"/>
            <a:ext cx="80010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2"/>
          <p:cNvSpPr txBox="1">
            <a:spLocks noChangeArrowheads="1"/>
          </p:cNvSpPr>
          <p:nvPr/>
        </p:nvSpPr>
        <p:spPr bwMode="auto">
          <a:xfrm>
            <a:off x="990600" y="304800"/>
            <a:ext cx="7770813" cy="1123950"/>
          </a:xfrm>
          <a:prstGeom prst="rect">
            <a:avLst/>
          </a:prstGeom>
          <a:noFill/>
          <a:ln w="12700">
            <a:noFill/>
            <a:miter lim="800000"/>
            <a:headEnd/>
            <a:tailEnd/>
          </a:ln>
          <a:effectLst/>
        </p:spPr>
        <p:txBody>
          <a:bodyPr lIns="90487" tIns="44450" rIns="90487" bIns="44450" anchor="b"/>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3600" i="1">
                <a:solidFill>
                  <a:srgbClr val="450045"/>
                </a:solidFill>
                <a:effectLst>
                  <a:outerShdw blurRad="38100" dist="38100" dir="2700000" algn="tl">
                    <a:srgbClr val="DDDDDD"/>
                  </a:outerShdw>
                </a:effectLst>
              </a:rPr>
              <a:t>Mass Calculations: 		</a:t>
            </a:r>
            <a:br>
              <a:rPr lang="en-US" sz="3600" i="1">
                <a:solidFill>
                  <a:srgbClr val="450045"/>
                </a:solidFill>
                <a:effectLst>
                  <a:outerShdw blurRad="38100" dist="38100" dir="2700000" algn="tl">
                    <a:srgbClr val="DDDDDD"/>
                  </a:outerShdw>
                </a:effectLst>
              </a:rPr>
            </a:br>
            <a:r>
              <a:rPr lang="en-US" sz="3600" i="1">
                <a:solidFill>
                  <a:srgbClr val="450045"/>
                </a:solidFill>
                <a:effectLst>
                  <a:outerShdw blurRad="38100" dist="38100" dir="2700000" algn="tl">
                    <a:srgbClr val="DDDDDD"/>
                  </a:outerShdw>
                </a:effectLst>
              </a:rPr>
              <a:t>	Reactant        Product</a:t>
            </a:r>
          </a:p>
        </p:txBody>
      </p:sp>
      <p:cxnSp>
        <p:nvCxnSpPr>
          <p:cNvPr id="17" name="Straight Arrow Connector 16"/>
          <p:cNvCxnSpPr/>
          <p:nvPr/>
        </p:nvCxnSpPr>
        <p:spPr bwMode="auto">
          <a:xfrm>
            <a:off x="4724400" y="1143000"/>
            <a:ext cx="609600" cy="1588"/>
          </a:xfrm>
          <a:prstGeom prst="straightConnector1">
            <a:avLst/>
          </a:prstGeom>
          <a:solidFill>
            <a:schemeClr val="accent1"/>
          </a:solidFill>
          <a:ln w="12700" cap="flat" cmpd="sng" algn="ctr">
            <a:solidFill>
              <a:schemeClr val="bg1">
                <a:lumMod val="10000"/>
              </a:schemeClr>
            </a:solidFill>
            <a:prstDash val="solid"/>
            <a:round/>
            <a:headEnd type="none" w="med" len="med"/>
            <a:tailEnd type="arrow"/>
          </a:ln>
          <a:effectLst/>
        </p:spPr>
      </p:cxnSp>
      <p:sp>
        <p:nvSpPr>
          <p:cNvPr id="74759" name="Text Box 14"/>
          <p:cNvSpPr txBox="1">
            <a:spLocks noChangeArrowheads="1"/>
          </p:cNvSpPr>
          <p:nvPr/>
        </p:nvSpPr>
        <p:spPr bwMode="auto">
          <a:xfrm>
            <a:off x="501650" y="40386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a:solidFill>
                  <a:schemeClr val="accent1"/>
                </a:solidFill>
              </a:rPr>
              <a:t>1</a:t>
            </a:r>
            <a:endParaRPr lang="en-US"/>
          </a:p>
        </p:txBody>
      </p:sp>
      <p:sp>
        <p:nvSpPr>
          <p:cNvPr id="74760" name="Text Box 12"/>
          <p:cNvSpPr txBox="1">
            <a:spLocks noChangeArrowheads="1"/>
          </p:cNvSpPr>
          <p:nvPr/>
        </p:nvSpPr>
        <p:spPr bwMode="auto">
          <a:xfrm>
            <a:off x="5334000" y="41148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a:solidFill>
                  <a:srgbClr val="000680"/>
                </a:solidFill>
              </a:rPr>
              <a:t>1</a:t>
            </a:r>
            <a:endParaRPr lang="en-US"/>
          </a:p>
        </p:txBody>
      </p:sp>
      <p:sp>
        <p:nvSpPr>
          <p:cNvPr id="74761" name="Text Box 12"/>
          <p:cNvSpPr txBox="1">
            <a:spLocks noChangeArrowheads="1"/>
          </p:cNvSpPr>
          <p:nvPr/>
        </p:nvSpPr>
        <p:spPr bwMode="auto">
          <a:xfrm>
            <a:off x="3048000" y="41148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a:solidFill>
                  <a:srgbClr val="00AE00"/>
                </a:solidFill>
              </a:rPr>
              <a:t>1</a:t>
            </a:r>
          </a:p>
        </p:txBody>
      </p:sp>
      <p:grpSp>
        <p:nvGrpSpPr>
          <p:cNvPr id="74762" name="Group 15"/>
          <p:cNvGrpSpPr>
            <a:grpSpLocks/>
          </p:cNvGrpSpPr>
          <p:nvPr/>
        </p:nvGrpSpPr>
        <p:grpSpPr bwMode="auto">
          <a:xfrm>
            <a:off x="609600" y="2743200"/>
            <a:ext cx="8305800" cy="2720975"/>
            <a:chOff x="838200" y="2765160"/>
            <a:chExt cx="8305800" cy="2721240"/>
          </a:xfrm>
        </p:grpSpPr>
        <p:pic>
          <p:nvPicPr>
            <p:cNvPr id="74765" name="Picture 7" descr="Screen Shot 2017-10-01 at 9.47.57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29200" y="2765160"/>
              <a:ext cx="3101607" cy="2721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6" name="Picture 9" descr="Screen Shot 2017-10-01 at 9.50.20 A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38200" y="3124200"/>
              <a:ext cx="2057400"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7" name="Picture 10" descr="Screen Shot 2017-10-01 at 9.52.26 A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0" y="3657600"/>
              <a:ext cx="1591822"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8" name="Picture 11" descr="Screen Shot 2017-10-01 at 9.54.04 AM.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8130807" y="4038600"/>
              <a:ext cx="101319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2" name="Straight Arrow Connector 21"/>
            <p:cNvCxnSpPr/>
            <p:nvPr/>
          </p:nvCxnSpPr>
          <p:spPr bwMode="auto">
            <a:xfrm>
              <a:off x="4572000" y="4419496"/>
              <a:ext cx="609600" cy="1588"/>
            </a:xfrm>
            <a:prstGeom prst="straightConnector1">
              <a:avLst/>
            </a:prstGeom>
            <a:solidFill>
              <a:schemeClr val="accent1"/>
            </a:solidFill>
            <a:ln w="12700" cap="flat" cmpd="sng" algn="ctr">
              <a:solidFill>
                <a:schemeClr val="bg1">
                  <a:lumMod val="10000"/>
                </a:schemeClr>
              </a:solidFill>
              <a:prstDash val="solid"/>
              <a:round/>
              <a:headEnd type="none" w="med" len="med"/>
              <a:tailEnd type="arrow"/>
            </a:ln>
            <a:effectLst/>
          </p:spPr>
        </p:cxnSp>
      </p:grpSp>
      <p:sp>
        <p:nvSpPr>
          <p:cNvPr id="23" name="TextBox 22"/>
          <p:cNvSpPr txBox="1"/>
          <p:nvPr/>
        </p:nvSpPr>
        <p:spPr>
          <a:xfrm>
            <a:off x="5181600" y="3941763"/>
            <a:ext cx="1143000" cy="1108075"/>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6600" u="sng"/>
          </a:p>
        </p:txBody>
      </p:sp>
      <p:sp>
        <p:nvSpPr>
          <p:cNvPr id="25" name="TextBox 24"/>
          <p:cNvSpPr txBox="1"/>
          <p:nvPr/>
        </p:nvSpPr>
        <p:spPr>
          <a:xfrm>
            <a:off x="609600" y="4079875"/>
            <a:ext cx="800100" cy="708025"/>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4000" u="sng"/>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Documents and Settings\smithja\Desktop\zumdahl\ppts\lineart\jpg\ill_03_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524000"/>
            <a:ext cx="5253038" cy="4891088"/>
          </a:xfrm>
          <a:prstGeom prst="rect">
            <a:avLst/>
          </a:prstGeom>
          <a:noFill/>
          <a:ln w="12699">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75779" name="Group 2"/>
          <p:cNvGrpSpPr>
            <a:grpSpLocks/>
          </p:cNvGrpSpPr>
          <p:nvPr/>
        </p:nvGrpSpPr>
        <p:grpSpPr bwMode="auto">
          <a:xfrm>
            <a:off x="990600" y="304800"/>
            <a:ext cx="7770813" cy="1123950"/>
            <a:chOff x="990600" y="304800"/>
            <a:chExt cx="7770813" cy="1123950"/>
          </a:xfrm>
        </p:grpSpPr>
        <p:sp>
          <p:nvSpPr>
            <p:cNvPr id="4" name="Rectangle 2"/>
            <p:cNvSpPr txBox="1">
              <a:spLocks noChangeArrowheads="1"/>
            </p:cNvSpPr>
            <p:nvPr/>
          </p:nvSpPr>
          <p:spPr bwMode="auto">
            <a:xfrm>
              <a:off x="990600" y="304800"/>
              <a:ext cx="7770813" cy="1123950"/>
            </a:xfrm>
            <a:prstGeom prst="rect">
              <a:avLst/>
            </a:prstGeom>
            <a:noFill/>
            <a:ln w="12700">
              <a:noFill/>
              <a:miter lim="800000"/>
              <a:headEnd/>
              <a:tailEnd/>
            </a:ln>
            <a:effectLst/>
          </p:spPr>
          <p:txBody>
            <a:bodyPr lIns="90487" tIns="44450" rIns="90487" bIns="44450" anchor="b"/>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3600" i="1">
                  <a:solidFill>
                    <a:srgbClr val="450045"/>
                  </a:solidFill>
                  <a:effectLst>
                    <a:outerShdw blurRad="38100" dist="38100" dir="2700000" algn="tl">
                      <a:srgbClr val="DDDDDD"/>
                    </a:outerShdw>
                  </a:effectLst>
                  <a:latin typeface="Arial" charset="0"/>
                </a:rPr>
                <a:t>Mass Calculations: 		</a:t>
              </a:r>
              <a:br>
                <a:rPr lang="en-US" sz="3600" i="1">
                  <a:solidFill>
                    <a:srgbClr val="450045"/>
                  </a:solidFill>
                  <a:effectLst>
                    <a:outerShdw blurRad="38100" dist="38100" dir="2700000" algn="tl">
                      <a:srgbClr val="DDDDDD"/>
                    </a:outerShdw>
                  </a:effectLst>
                  <a:latin typeface="Arial" charset="0"/>
                </a:rPr>
              </a:br>
              <a:r>
                <a:rPr lang="en-US" sz="3600" i="1">
                  <a:solidFill>
                    <a:srgbClr val="450045"/>
                  </a:solidFill>
                  <a:effectLst>
                    <a:outerShdw blurRad="38100" dist="38100" dir="2700000" algn="tl">
                      <a:srgbClr val="DDDDDD"/>
                    </a:outerShdw>
                  </a:effectLst>
                  <a:latin typeface="Arial" charset="0"/>
                </a:rPr>
                <a:t>	Reactants       Products</a:t>
              </a:r>
            </a:p>
          </p:txBody>
        </p:sp>
        <p:sp>
          <p:nvSpPr>
            <p:cNvPr id="75781" name="Line 5"/>
            <p:cNvSpPr>
              <a:spLocks noChangeShapeType="1"/>
            </p:cNvSpPr>
            <p:nvPr/>
          </p:nvSpPr>
          <p:spPr bwMode="auto">
            <a:xfrm>
              <a:off x="5086350" y="1143000"/>
              <a:ext cx="628650" cy="0"/>
            </a:xfrm>
            <a:prstGeom prst="line">
              <a:avLst/>
            </a:prstGeom>
            <a:noFill/>
            <a:ln w="12700">
              <a:solidFill>
                <a:srgbClr val="45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1143000" y="2286000"/>
            <a:ext cx="7772400" cy="4114800"/>
          </a:xfrm>
          <a:prstGeom prst="rect">
            <a:avLst/>
          </a:prstGeom>
          <a:noFill/>
          <a:ln w="12700">
            <a:noFill/>
            <a:miter lim="800000"/>
            <a:headEnd/>
            <a:tailEnd/>
          </a:ln>
          <a:effectLst/>
        </p:spPr>
        <p:txBody>
          <a:bodyPr lIns="90487" tIns="44450" rIns="90487" bIns="44450"/>
          <a:lstStyle/>
          <a:p>
            <a:pPr marL="342900" indent="-342900">
              <a:spcBef>
                <a:spcPct val="20000"/>
              </a:spcBef>
              <a:buClr>
                <a:schemeClr val="accent1"/>
              </a:buClr>
              <a:buSzPct val="75000"/>
            </a:pPr>
            <a:r>
              <a:rPr lang="en-US" sz="3200" i="1">
                <a:effectLst>
                  <a:outerShdw blurRad="38100" dist="38100" dir="2700000" algn="tl">
                    <a:srgbClr val="DDDDDD"/>
                  </a:outerShdw>
                </a:effectLst>
                <a:latin typeface="Helvetica" charset="0"/>
              </a:rPr>
              <a:t> </a:t>
            </a:r>
          </a:p>
        </p:txBody>
      </p:sp>
      <p:graphicFrame>
        <p:nvGraphicFramePr>
          <p:cNvPr id="76802" name="Object 2"/>
          <p:cNvGraphicFramePr>
            <a:graphicFrameLocks/>
          </p:cNvGraphicFramePr>
          <p:nvPr/>
        </p:nvGraphicFramePr>
        <p:xfrm>
          <a:off x="7772400" y="5181600"/>
          <a:ext cx="1371600" cy="1404938"/>
        </p:xfrm>
        <a:graphic>
          <a:graphicData uri="http://schemas.openxmlformats.org/presentationml/2006/ole">
            <mc:AlternateContent xmlns:mc="http://schemas.openxmlformats.org/markup-compatibility/2006">
              <mc:Choice xmlns:v="urn:schemas-microsoft-com:vml" Requires="v">
                <p:oleObj spid="_x0000_s76876" name="Microsoft ClipArt Gallery" r:id="rId3" imgW="1574800" imgH="1612900" progId="">
                  <p:embed/>
                </p:oleObj>
              </mc:Choice>
              <mc:Fallback>
                <p:oleObj name="Microsoft ClipArt Gallery" r:id="rId3" imgW="1574800" imgH="1612900" progId="">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2400" y="5181600"/>
                        <a:ext cx="1371600" cy="1404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76804" name="Rectangle 8"/>
          <p:cNvSpPr>
            <a:spLocks noChangeArrowheads="1"/>
          </p:cNvSpPr>
          <p:nvPr/>
        </p:nvSpPr>
        <p:spPr bwMode="auto">
          <a:xfrm>
            <a:off x="2438400" y="1828800"/>
            <a:ext cx="14668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rgbClr val="FF0000"/>
                </a:solidFill>
                <a:latin typeface="Helvetica" charset="0"/>
              </a:rPr>
              <a:t>Reactant</a:t>
            </a:r>
            <a:r>
              <a:rPr lang="en-US" sz="1400">
                <a:solidFill>
                  <a:srgbClr val="000000"/>
                </a:solidFill>
                <a:latin typeface="Helvetica" charset="0"/>
              </a:rPr>
              <a:t>)</a:t>
            </a:r>
            <a:endParaRPr lang="en-US"/>
          </a:p>
        </p:txBody>
      </p:sp>
      <p:sp>
        <p:nvSpPr>
          <p:cNvPr id="76805" name="Rectangle 9"/>
          <p:cNvSpPr>
            <a:spLocks noChangeArrowheads="1"/>
          </p:cNvSpPr>
          <p:nvPr/>
        </p:nvSpPr>
        <p:spPr bwMode="auto">
          <a:xfrm>
            <a:off x="4760913" y="1835150"/>
            <a:ext cx="13858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rgbClr val="063DE8"/>
                </a:solidFill>
                <a:latin typeface="Helvetica" charset="0"/>
              </a:rPr>
              <a:t>Product</a:t>
            </a:r>
            <a:r>
              <a:rPr lang="en-US" sz="1400">
                <a:solidFill>
                  <a:srgbClr val="000000"/>
                </a:solidFill>
                <a:latin typeface="Helvetica" charset="0"/>
              </a:rPr>
              <a:t>)</a:t>
            </a:r>
            <a:endParaRPr lang="en-US"/>
          </a:p>
        </p:txBody>
      </p:sp>
      <p:sp>
        <p:nvSpPr>
          <p:cNvPr id="76806" name="Line 10"/>
          <p:cNvSpPr>
            <a:spLocks noChangeShapeType="1"/>
          </p:cNvSpPr>
          <p:nvPr/>
        </p:nvSpPr>
        <p:spPr bwMode="auto">
          <a:xfrm>
            <a:off x="4090988" y="1919288"/>
            <a:ext cx="4810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07" name="Freeform 11"/>
          <p:cNvSpPr>
            <a:spLocks/>
          </p:cNvSpPr>
          <p:nvPr/>
        </p:nvSpPr>
        <p:spPr bwMode="auto">
          <a:xfrm>
            <a:off x="4375150" y="1889125"/>
            <a:ext cx="114300" cy="58738"/>
          </a:xfrm>
          <a:custGeom>
            <a:avLst/>
            <a:gdLst>
              <a:gd name="T0" fmla="*/ 0 w 72"/>
              <a:gd name="T1" fmla="*/ 2147483647 h 37"/>
              <a:gd name="T2" fmla="*/ 2147483647 w 72"/>
              <a:gd name="T3" fmla="*/ 2147483647 h 37"/>
              <a:gd name="T4" fmla="*/ 0 w 72"/>
              <a:gd name="T5" fmla="*/ 0 h 37"/>
              <a:gd name="T6" fmla="*/ 2147483647 w 72"/>
              <a:gd name="T7" fmla="*/ 2147483647 h 37"/>
              <a:gd name="T8" fmla="*/ 0 w 72"/>
              <a:gd name="T9" fmla="*/ 2147483647 h 37"/>
              <a:gd name="T10" fmla="*/ 2147483647 w 72"/>
              <a:gd name="T11" fmla="*/ 2147483647 h 37"/>
              <a:gd name="T12" fmla="*/ 0 w 72"/>
              <a:gd name="T13" fmla="*/ 2147483647 h 37"/>
              <a:gd name="T14" fmla="*/ 0 60000 65536"/>
              <a:gd name="T15" fmla="*/ 0 60000 65536"/>
              <a:gd name="T16" fmla="*/ 0 60000 65536"/>
              <a:gd name="T17" fmla="*/ 0 60000 65536"/>
              <a:gd name="T18" fmla="*/ 0 60000 65536"/>
              <a:gd name="T19" fmla="*/ 0 60000 65536"/>
              <a:gd name="T20" fmla="*/ 0 60000 65536"/>
              <a:gd name="T21" fmla="*/ 0 w 72"/>
              <a:gd name="T22" fmla="*/ 0 h 37"/>
              <a:gd name="T23" fmla="*/ 72 w 72"/>
              <a:gd name="T24" fmla="*/ 37 h 3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 h="37">
                <a:moveTo>
                  <a:pt x="0" y="19"/>
                </a:moveTo>
                <a:lnTo>
                  <a:pt x="24" y="19"/>
                </a:lnTo>
                <a:lnTo>
                  <a:pt x="0" y="0"/>
                </a:lnTo>
                <a:lnTo>
                  <a:pt x="72" y="19"/>
                </a:lnTo>
                <a:lnTo>
                  <a:pt x="0" y="37"/>
                </a:lnTo>
                <a:lnTo>
                  <a:pt x="24" y="19"/>
                </a:lnTo>
                <a:lnTo>
                  <a:pt x="0" y="19"/>
                </a:lnTo>
                <a:close/>
              </a:path>
            </a:pathLst>
          </a:custGeom>
          <a:solidFill>
            <a:srgbClr val="000000"/>
          </a:solidFill>
          <a:ln w="12700">
            <a:solidFill>
              <a:srgbClr val="000000"/>
            </a:solidFill>
            <a:round/>
            <a:headEnd/>
            <a:tailEnd/>
          </a:ln>
        </p:spPr>
        <p:txBody>
          <a:bodyPr/>
          <a:lstStyle/>
          <a:p>
            <a:endParaRPr lang="en-US"/>
          </a:p>
        </p:txBody>
      </p:sp>
      <p:sp>
        <p:nvSpPr>
          <p:cNvPr id="76808" name="Line 12"/>
          <p:cNvSpPr>
            <a:spLocks noChangeShapeType="1"/>
          </p:cNvSpPr>
          <p:nvPr/>
        </p:nvSpPr>
        <p:spPr bwMode="auto">
          <a:xfrm>
            <a:off x="1066800" y="4013200"/>
            <a:ext cx="5451475"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09" name="Rectangle 13"/>
          <p:cNvSpPr>
            <a:spLocks noChangeArrowheads="1"/>
          </p:cNvSpPr>
          <p:nvPr/>
        </p:nvSpPr>
        <p:spPr bwMode="auto">
          <a:xfrm>
            <a:off x="1143000" y="3657600"/>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rgbClr val="FF0000"/>
                </a:solidFill>
                <a:latin typeface="Helvetica" charset="0"/>
              </a:rPr>
              <a:t>R</a:t>
            </a:r>
            <a:r>
              <a:rPr lang="en-US" sz="1400">
                <a:solidFill>
                  <a:srgbClr val="000000"/>
                </a:solidFill>
                <a:latin typeface="Helvetica" charset="0"/>
              </a:rPr>
              <a:t>)</a:t>
            </a:r>
          </a:p>
        </p:txBody>
      </p:sp>
      <p:sp>
        <p:nvSpPr>
          <p:cNvPr id="76810" name="Rectangle 14"/>
          <p:cNvSpPr>
            <a:spLocks noChangeArrowheads="1"/>
          </p:cNvSpPr>
          <p:nvPr/>
        </p:nvSpPr>
        <p:spPr bwMode="auto">
          <a:xfrm>
            <a:off x="2441575" y="4259263"/>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rgbClr val="FF0000"/>
                </a:solidFill>
                <a:latin typeface="Helvetica" charset="0"/>
              </a:rPr>
              <a:t>R</a:t>
            </a:r>
            <a:r>
              <a:rPr lang="en-US" sz="1400">
                <a:solidFill>
                  <a:srgbClr val="000000"/>
                </a:solidFill>
                <a:latin typeface="Helvetica" charset="0"/>
              </a:rPr>
              <a:t>)</a:t>
            </a:r>
          </a:p>
        </p:txBody>
      </p:sp>
      <p:sp>
        <p:nvSpPr>
          <p:cNvPr id="76811" name="Rectangle 15"/>
          <p:cNvSpPr>
            <a:spLocks noChangeArrowheads="1"/>
          </p:cNvSpPr>
          <p:nvPr/>
        </p:nvSpPr>
        <p:spPr bwMode="auto">
          <a:xfrm>
            <a:off x="2546350" y="4572000"/>
            <a:ext cx="798513"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8000"/>
                </a:solidFill>
                <a:latin typeface="Helvetica" charset="0"/>
              </a:rPr>
              <a:t> (</a:t>
            </a:r>
            <a:r>
              <a:rPr lang="en-US" sz="1400" i="1">
                <a:solidFill>
                  <a:srgbClr val="008000"/>
                </a:solidFill>
                <a:latin typeface="Helvetica" charset="0"/>
              </a:rPr>
              <a:t>Divide</a:t>
            </a:r>
            <a:r>
              <a:rPr lang="en-US" sz="1400">
                <a:solidFill>
                  <a:srgbClr val="008000"/>
                </a:solidFill>
                <a:latin typeface="Helvetica" charset="0"/>
              </a:rPr>
              <a:t>)</a:t>
            </a:r>
          </a:p>
          <a:p>
            <a:endParaRPr lang="en-US" sz="1400">
              <a:solidFill>
                <a:srgbClr val="000000"/>
              </a:solidFill>
              <a:latin typeface="Helvetica" charset="0"/>
            </a:endParaRPr>
          </a:p>
          <a:p>
            <a:r>
              <a:rPr lang="en-US" sz="1400">
                <a:solidFill>
                  <a:srgbClr val="DF9255"/>
                </a:solidFill>
                <a:latin typeface="Helvetica" charset="0"/>
              </a:rPr>
              <a:t>Mass </a:t>
            </a:r>
            <a:r>
              <a:rPr lang="en-US" sz="1400">
                <a:solidFill>
                  <a:srgbClr val="000000"/>
                </a:solidFill>
                <a:latin typeface="Helvetica" charset="0"/>
              </a:rPr>
              <a:t> (</a:t>
            </a:r>
            <a:r>
              <a:rPr lang="en-US" sz="1400">
                <a:solidFill>
                  <a:srgbClr val="FF0000"/>
                </a:solidFill>
                <a:latin typeface="Helvetica" charset="0"/>
              </a:rPr>
              <a:t>R</a:t>
            </a:r>
            <a:r>
              <a:rPr lang="en-US" sz="1400">
                <a:solidFill>
                  <a:srgbClr val="000000"/>
                </a:solidFill>
                <a:latin typeface="Helvetica" charset="0"/>
              </a:rPr>
              <a:t>)</a:t>
            </a:r>
            <a:r>
              <a:rPr lang="en-US" sz="1400">
                <a:solidFill>
                  <a:srgbClr val="FF0000"/>
                </a:solidFill>
                <a:latin typeface="Helvetica" charset="0"/>
              </a:rPr>
              <a:t> </a:t>
            </a:r>
            <a:r>
              <a:rPr lang="en-US">
                <a:solidFill>
                  <a:srgbClr val="000000"/>
                </a:solidFill>
                <a:latin typeface="Helvetica" charset="0"/>
              </a:rPr>
              <a:t> </a:t>
            </a:r>
            <a:endParaRPr lang="en-US"/>
          </a:p>
        </p:txBody>
      </p:sp>
      <p:sp>
        <p:nvSpPr>
          <p:cNvPr id="76812" name="Rectangle 16"/>
          <p:cNvSpPr>
            <a:spLocks noChangeArrowheads="1"/>
          </p:cNvSpPr>
          <p:nvPr/>
        </p:nvSpPr>
        <p:spPr bwMode="auto">
          <a:xfrm>
            <a:off x="2378075" y="4813300"/>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by </a:t>
            </a:r>
            <a:r>
              <a:rPr lang="en-US" sz="1400">
                <a:solidFill>
                  <a:srgbClr val="DF9255"/>
                </a:solidFill>
                <a:latin typeface="Helvetica" charset="0"/>
              </a:rPr>
              <a:t>Molar</a:t>
            </a:r>
          </a:p>
        </p:txBody>
      </p:sp>
      <p:sp>
        <p:nvSpPr>
          <p:cNvPr id="76813" name="Line 17"/>
          <p:cNvSpPr>
            <a:spLocks noChangeShapeType="1"/>
          </p:cNvSpPr>
          <p:nvPr/>
        </p:nvSpPr>
        <p:spPr bwMode="auto">
          <a:xfrm>
            <a:off x="2297113" y="3040063"/>
            <a:ext cx="1587"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14" name="Rectangle 18"/>
          <p:cNvSpPr>
            <a:spLocks noChangeArrowheads="1"/>
          </p:cNvSpPr>
          <p:nvPr/>
        </p:nvSpPr>
        <p:spPr bwMode="auto">
          <a:xfrm>
            <a:off x="2492375" y="3644900"/>
            <a:ext cx="768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1 mol (</a:t>
            </a:r>
            <a:r>
              <a:rPr lang="en-US" sz="1400">
                <a:solidFill>
                  <a:srgbClr val="FF0000"/>
                </a:solidFill>
                <a:latin typeface="Helvetica" charset="0"/>
              </a:rPr>
              <a:t>R</a:t>
            </a:r>
            <a:r>
              <a:rPr lang="en-US" sz="1400">
                <a:solidFill>
                  <a:srgbClr val="000000"/>
                </a:solidFill>
                <a:latin typeface="Helvetica" charset="0"/>
              </a:rPr>
              <a:t>)</a:t>
            </a:r>
          </a:p>
        </p:txBody>
      </p:sp>
      <p:sp>
        <p:nvSpPr>
          <p:cNvPr id="76815" name="Rectangle 19"/>
          <p:cNvSpPr>
            <a:spLocks noChangeArrowheads="1"/>
          </p:cNvSpPr>
          <p:nvPr/>
        </p:nvSpPr>
        <p:spPr bwMode="auto">
          <a:xfrm>
            <a:off x="5334000" y="3581400"/>
            <a:ext cx="8286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rgbClr val="3366FF"/>
                </a:solidFill>
                <a:latin typeface="Helvetica" charset="0"/>
              </a:rPr>
              <a:t>P</a:t>
            </a:r>
            <a:r>
              <a:rPr lang="en-US" sz="1400">
                <a:solidFill>
                  <a:srgbClr val="000000"/>
                </a:solidFill>
                <a:latin typeface="Helvetica" charset="0"/>
              </a:rPr>
              <a:t>)</a:t>
            </a:r>
          </a:p>
        </p:txBody>
      </p:sp>
      <p:sp>
        <p:nvSpPr>
          <p:cNvPr id="76816" name="Rectangle 20"/>
          <p:cNvSpPr>
            <a:spLocks noChangeArrowheads="1"/>
          </p:cNvSpPr>
          <p:nvPr/>
        </p:nvSpPr>
        <p:spPr bwMode="auto">
          <a:xfrm>
            <a:off x="7107238" y="3914775"/>
            <a:ext cx="9874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grams (</a:t>
            </a:r>
            <a:r>
              <a:rPr lang="en-US" sz="1400">
                <a:solidFill>
                  <a:srgbClr val="3366FF"/>
                </a:solidFill>
                <a:latin typeface="Helvetica" charset="0"/>
              </a:rPr>
              <a:t>P</a:t>
            </a:r>
            <a:r>
              <a:rPr lang="en-US" sz="1400">
                <a:solidFill>
                  <a:srgbClr val="000000"/>
                </a:solidFill>
                <a:latin typeface="Helvetica" charset="0"/>
              </a:rPr>
              <a:t>)</a:t>
            </a:r>
          </a:p>
        </p:txBody>
      </p:sp>
      <p:sp>
        <p:nvSpPr>
          <p:cNvPr id="76817" name="Rectangle 21"/>
          <p:cNvSpPr>
            <a:spLocks noChangeArrowheads="1"/>
          </p:cNvSpPr>
          <p:nvPr/>
        </p:nvSpPr>
        <p:spPr bwMode="auto">
          <a:xfrm>
            <a:off x="5413375" y="4267200"/>
            <a:ext cx="758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1 mol (</a:t>
            </a:r>
            <a:r>
              <a:rPr lang="en-US" sz="1400">
                <a:solidFill>
                  <a:srgbClr val="3366FF"/>
                </a:solidFill>
                <a:latin typeface="Helvetica" charset="0"/>
              </a:rPr>
              <a:t>P</a:t>
            </a:r>
            <a:r>
              <a:rPr lang="en-US" sz="1400">
                <a:solidFill>
                  <a:srgbClr val="000000"/>
                </a:solidFill>
                <a:latin typeface="Helvetica" charset="0"/>
              </a:rPr>
              <a:t>)</a:t>
            </a:r>
          </a:p>
        </p:txBody>
      </p:sp>
      <p:sp>
        <p:nvSpPr>
          <p:cNvPr id="76818" name="Line 24"/>
          <p:cNvSpPr>
            <a:spLocks noChangeShapeType="1"/>
          </p:cNvSpPr>
          <p:nvPr/>
        </p:nvSpPr>
        <p:spPr bwMode="auto">
          <a:xfrm>
            <a:off x="5084763" y="3040063"/>
            <a:ext cx="1587"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19" name="Line 25"/>
          <p:cNvSpPr>
            <a:spLocks noChangeShapeType="1"/>
          </p:cNvSpPr>
          <p:nvPr/>
        </p:nvSpPr>
        <p:spPr bwMode="auto">
          <a:xfrm>
            <a:off x="3538538" y="3025775"/>
            <a:ext cx="1587" cy="19446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20" name="Line 26"/>
          <p:cNvSpPr>
            <a:spLocks noChangeShapeType="1"/>
          </p:cNvSpPr>
          <p:nvPr/>
        </p:nvSpPr>
        <p:spPr bwMode="auto">
          <a:xfrm>
            <a:off x="6708775" y="3983038"/>
            <a:ext cx="239713"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21" name="Line 27"/>
          <p:cNvSpPr>
            <a:spLocks noChangeShapeType="1"/>
          </p:cNvSpPr>
          <p:nvPr/>
        </p:nvSpPr>
        <p:spPr bwMode="auto">
          <a:xfrm>
            <a:off x="6721475" y="4087813"/>
            <a:ext cx="239713"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22" name="Rectangle 28"/>
          <p:cNvSpPr>
            <a:spLocks noChangeArrowheads="1"/>
          </p:cNvSpPr>
          <p:nvPr/>
        </p:nvSpPr>
        <p:spPr bwMode="auto">
          <a:xfrm>
            <a:off x="3835400" y="2254250"/>
            <a:ext cx="5127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8000"/>
                </a:solidFill>
                <a:latin typeface="Helvetica" charset="0"/>
              </a:rPr>
              <a:t>Moles</a:t>
            </a:r>
            <a:endParaRPr lang="en-US"/>
          </a:p>
        </p:txBody>
      </p:sp>
      <p:sp>
        <p:nvSpPr>
          <p:cNvPr id="76823" name="Rectangle 30"/>
          <p:cNvSpPr>
            <a:spLocks noChangeArrowheads="1"/>
          </p:cNvSpPr>
          <p:nvPr/>
        </p:nvSpPr>
        <p:spPr bwMode="auto">
          <a:xfrm>
            <a:off x="3835400" y="2514600"/>
            <a:ext cx="977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CC6600"/>
                </a:solidFill>
                <a:latin typeface="Helvetica" charset="0"/>
              </a:rPr>
              <a:t>Molar Mass</a:t>
            </a:r>
            <a:endParaRPr lang="en-US"/>
          </a:p>
        </p:txBody>
      </p:sp>
      <p:sp>
        <p:nvSpPr>
          <p:cNvPr id="76824" name="Rectangle 32"/>
          <p:cNvSpPr>
            <a:spLocks noChangeArrowheads="1"/>
          </p:cNvSpPr>
          <p:nvPr/>
        </p:nvSpPr>
        <p:spPr bwMode="auto">
          <a:xfrm>
            <a:off x="3886200" y="3657600"/>
            <a:ext cx="884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 </a:t>
            </a:r>
            <a:r>
              <a:rPr lang="en-US" sz="1800">
                <a:solidFill>
                  <a:srgbClr val="000000"/>
                </a:solidFill>
                <a:latin typeface="Helvetica" charset="0"/>
              </a:rPr>
              <a:t>mol (</a:t>
            </a:r>
            <a:r>
              <a:rPr lang="en-US" sz="1400">
                <a:solidFill>
                  <a:schemeClr val="accent2"/>
                </a:solidFill>
                <a:latin typeface="Helvetica" charset="0"/>
              </a:rPr>
              <a:t>P</a:t>
            </a:r>
            <a:r>
              <a:rPr lang="en-US" sz="1400">
                <a:solidFill>
                  <a:srgbClr val="000000"/>
                </a:solidFill>
                <a:latin typeface="Helvetica" charset="0"/>
              </a:rPr>
              <a:t>)</a:t>
            </a:r>
            <a:endParaRPr lang="en-US" sz="1400">
              <a:solidFill>
                <a:schemeClr val="accent2"/>
              </a:solidFill>
              <a:latin typeface="Helvetica" charset="0"/>
            </a:endParaRPr>
          </a:p>
        </p:txBody>
      </p:sp>
      <p:sp>
        <p:nvSpPr>
          <p:cNvPr id="76825" name="Rectangle 33"/>
          <p:cNvSpPr>
            <a:spLocks noChangeArrowheads="1"/>
          </p:cNvSpPr>
          <p:nvPr/>
        </p:nvSpPr>
        <p:spPr bwMode="auto">
          <a:xfrm>
            <a:off x="3886200" y="4114800"/>
            <a:ext cx="8778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a:t>
            </a:r>
            <a:r>
              <a:rPr lang="en-US" sz="1800">
                <a:solidFill>
                  <a:srgbClr val="000000"/>
                </a:solidFill>
                <a:latin typeface="Helvetica" charset="0"/>
              </a:rPr>
              <a:t> mol </a:t>
            </a:r>
            <a:r>
              <a:rPr lang="en-US" sz="1400">
                <a:solidFill>
                  <a:srgbClr val="000000"/>
                </a:solidFill>
                <a:latin typeface="Helvetica" charset="0"/>
              </a:rPr>
              <a:t>(</a:t>
            </a:r>
            <a:r>
              <a:rPr lang="en-US" sz="1400">
                <a:solidFill>
                  <a:srgbClr val="FF0000"/>
                </a:solidFill>
                <a:latin typeface="Helvetica" charset="0"/>
              </a:rPr>
              <a:t>R</a:t>
            </a:r>
            <a:r>
              <a:rPr lang="en-US" sz="1400">
                <a:solidFill>
                  <a:srgbClr val="000000"/>
                </a:solidFill>
                <a:latin typeface="Helvetica" charset="0"/>
              </a:rPr>
              <a:t>)</a:t>
            </a:r>
            <a:r>
              <a:rPr lang="en-US" sz="1800">
                <a:solidFill>
                  <a:srgbClr val="000000"/>
                </a:solidFill>
                <a:latin typeface="Helvetica" charset="0"/>
              </a:rPr>
              <a:t> </a:t>
            </a:r>
          </a:p>
        </p:txBody>
      </p:sp>
      <p:sp>
        <p:nvSpPr>
          <p:cNvPr id="76826" name="Oval 34"/>
          <p:cNvSpPr>
            <a:spLocks noChangeArrowheads="1"/>
          </p:cNvSpPr>
          <p:nvPr/>
        </p:nvSpPr>
        <p:spPr bwMode="auto">
          <a:xfrm>
            <a:off x="3810000" y="3249613"/>
            <a:ext cx="990600" cy="1497012"/>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27" name="Rectangle 35"/>
          <p:cNvSpPr>
            <a:spLocks noChangeArrowheads="1"/>
          </p:cNvSpPr>
          <p:nvPr/>
        </p:nvSpPr>
        <p:spPr bwMode="auto">
          <a:xfrm>
            <a:off x="3733800" y="4872038"/>
            <a:ext cx="15605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i="1">
                <a:solidFill>
                  <a:srgbClr val="000000"/>
                </a:solidFill>
                <a:latin typeface="Helvetica" charset="0"/>
              </a:rPr>
              <a:t>"Gatekeepers</a:t>
            </a:r>
            <a:r>
              <a:rPr lang="ja-JP" altLang="en-US" sz="1400" i="1">
                <a:solidFill>
                  <a:srgbClr val="000000"/>
                </a:solidFill>
                <a:latin typeface="Helvetica" charset="0"/>
              </a:rPr>
              <a:t>”</a:t>
            </a:r>
            <a:endParaRPr lang="en-US" sz="1400" i="1">
              <a:solidFill>
                <a:srgbClr val="000000"/>
              </a:solidFill>
              <a:latin typeface="Helvetica" charset="0"/>
            </a:endParaRPr>
          </a:p>
          <a:p>
            <a:r>
              <a:rPr lang="en-US" sz="1400" i="1">
                <a:solidFill>
                  <a:srgbClr val="000000"/>
                </a:solidFill>
                <a:latin typeface="Helvetica" charset="0"/>
              </a:rPr>
              <a:t>from</a:t>
            </a:r>
          </a:p>
          <a:p>
            <a:r>
              <a:rPr lang="en-US" sz="1400" i="1">
                <a:solidFill>
                  <a:srgbClr val="000000"/>
                </a:solidFill>
                <a:latin typeface="Helvetica" charset="0"/>
              </a:rPr>
              <a:t>Balanced reaction</a:t>
            </a:r>
            <a:endParaRPr lang="en-US"/>
          </a:p>
        </p:txBody>
      </p:sp>
      <p:sp>
        <p:nvSpPr>
          <p:cNvPr id="37" name="Rectangle 2"/>
          <p:cNvSpPr txBox="1">
            <a:spLocks noChangeArrowheads="1"/>
          </p:cNvSpPr>
          <p:nvPr/>
        </p:nvSpPr>
        <p:spPr bwMode="auto">
          <a:xfrm>
            <a:off x="1296988" y="304800"/>
            <a:ext cx="7770812" cy="1123950"/>
          </a:xfrm>
          <a:prstGeom prst="rect">
            <a:avLst/>
          </a:prstGeom>
          <a:noFill/>
          <a:ln w="12700">
            <a:noFill/>
            <a:miter lim="800000"/>
            <a:headEnd/>
            <a:tailEnd/>
          </a:ln>
          <a:effectLst/>
        </p:spPr>
        <p:txBody>
          <a:bodyPr lIns="90487" tIns="44450" rIns="90487" bIns="44450" anchor="b"/>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3200" i="1">
                <a:solidFill>
                  <a:srgbClr val="450045"/>
                </a:solidFill>
                <a:effectLst>
                  <a:outerShdw blurRad="38100" dist="38100" dir="2700000" algn="tl">
                    <a:srgbClr val="DDDDDD"/>
                  </a:outerShdw>
                </a:effectLst>
              </a:rPr>
              <a:t>Theoretical (Yield) Mass Calculations </a:t>
            </a:r>
          </a:p>
          <a:p>
            <a:pPr algn="ctr" eaLnBrk="1" hangingPunct="1"/>
            <a:r>
              <a:rPr lang="en-US" sz="3200" i="1">
                <a:solidFill>
                  <a:srgbClr val="450045"/>
                </a:solidFill>
                <a:effectLst>
                  <a:outerShdw blurRad="38100" dist="38100" dir="2700000" algn="tl">
                    <a:srgbClr val="DDDDDD"/>
                  </a:outerShdw>
                </a:effectLst>
              </a:rPr>
              <a:t>Reactant       Product</a:t>
            </a:r>
          </a:p>
        </p:txBody>
      </p:sp>
      <p:sp>
        <p:nvSpPr>
          <p:cNvPr id="76829" name="Rectangle 15"/>
          <p:cNvSpPr>
            <a:spLocks noChangeArrowheads="1"/>
          </p:cNvSpPr>
          <p:nvPr/>
        </p:nvSpPr>
        <p:spPr bwMode="auto">
          <a:xfrm>
            <a:off x="5486400" y="4648200"/>
            <a:ext cx="987425"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a:t>
            </a:r>
            <a:r>
              <a:rPr lang="en-US" sz="1400">
                <a:solidFill>
                  <a:srgbClr val="008000"/>
                </a:solidFill>
                <a:latin typeface="Helvetica" charset="0"/>
              </a:rPr>
              <a:t>(</a:t>
            </a:r>
            <a:r>
              <a:rPr lang="en-US" sz="1400" i="1">
                <a:solidFill>
                  <a:srgbClr val="008000"/>
                </a:solidFill>
                <a:latin typeface="Helvetica" charset="0"/>
              </a:rPr>
              <a:t>Multiply</a:t>
            </a:r>
            <a:r>
              <a:rPr lang="en-US" sz="1400">
                <a:solidFill>
                  <a:srgbClr val="008000"/>
                </a:solidFill>
                <a:latin typeface="Helvetica" charset="0"/>
              </a:rPr>
              <a:t>)</a:t>
            </a:r>
          </a:p>
          <a:p>
            <a:endParaRPr lang="en-US" sz="1400">
              <a:solidFill>
                <a:srgbClr val="000000"/>
              </a:solidFill>
              <a:latin typeface="Helvetica" charset="0"/>
            </a:endParaRPr>
          </a:p>
          <a:p>
            <a:endParaRPr lang="en-US" sz="1400">
              <a:solidFill>
                <a:srgbClr val="000000"/>
              </a:solidFill>
              <a:latin typeface="Helvetica" charset="0"/>
            </a:endParaRPr>
          </a:p>
          <a:p>
            <a:r>
              <a:rPr lang="en-US" sz="1400">
                <a:solidFill>
                  <a:srgbClr val="000000"/>
                </a:solidFill>
                <a:latin typeface="Helvetica" charset="0"/>
              </a:rPr>
              <a:t>    </a:t>
            </a:r>
            <a:r>
              <a:rPr lang="en-US" sz="1400">
                <a:solidFill>
                  <a:srgbClr val="DF9255"/>
                </a:solidFill>
                <a:latin typeface="Helvetica" charset="0"/>
              </a:rPr>
              <a:t>Mass</a:t>
            </a:r>
            <a:r>
              <a:rPr lang="en-US" sz="1400">
                <a:solidFill>
                  <a:srgbClr val="000000"/>
                </a:solidFill>
                <a:latin typeface="Helvetica" charset="0"/>
              </a:rPr>
              <a:t>  (</a:t>
            </a:r>
            <a:r>
              <a:rPr lang="en-US" sz="1400">
                <a:solidFill>
                  <a:srgbClr val="3366FF"/>
                </a:solidFill>
                <a:latin typeface="Helvetica" charset="0"/>
              </a:rPr>
              <a:t>P</a:t>
            </a:r>
            <a:r>
              <a:rPr lang="en-US" sz="1400">
                <a:solidFill>
                  <a:srgbClr val="000000"/>
                </a:solidFill>
                <a:latin typeface="Helvetica" charset="0"/>
              </a:rPr>
              <a:t>)</a:t>
            </a:r>
          </a:p>
        </p:txBody>
      </p:sp>
      <p:sp>
        <p:nvSpPr>
          <p:cNvPr id="76830" name="Rectangle 16"/>
          <p:cNvSpPr>
            <a:spLocks noChangeArrowheads="1"/>
          </p:cNvSpPr>
          <p:nvPr/>
        </p:nvSpPr>
        <p:spPr bwMode="auto">
          <a:xfrm>
            <a:off x="5410200" y="4953000"/>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by </a:t>
            </a:r>
            <a:r>
              <a:rPr lang="en-US" sz="1400">
                <a:solidFill>
                  <a:srgbClr val="DF9255"/>
                </a:solidFill>
                <a:latin typeface="Helvetica" charset="0"/>
              </a:rPr>
              <a:t>Molar</a:t>
            </a:r>
          </a:p>
        </p:txBody>
      </p:sp>
      <p:cxnSp>
        <p:nvCxnSpPr>
          <p:cNvPr id="76831" name="Straight Arrow Connector 33"/>
          <p:cNvCxnSpPr>
            <a:cxnSpLocks noChangeShapeType="1"/>
          </p:cNvCxnSpPr>
          <p:nvPr/>
        </p:nvCxnSpPr>
        <p:spPr bwMode="auto">
          <a:xfrm>
            <a:off x="5105400" y="1143000"/>
            <a:ext cx="381000" cy="1588"/>
          </a:xfrm>
          <a:prstGeom prst="straightConnector1">
            <a:avLst/>
          </a:prstGeom>
          <a:noFill/>
          <a:ln w="12700">
            <a:solidFill>
              <a:srgbClr val="000090"/>
            </a:solidFill>
            <a:round/>
            <a:headEnd/>
            <a:tailEnd type="arrow" w="med" len="med"/>
          </a:ln>
          <a:extLst>
            <a:ext uri="{909E8E84-426E-40dd-AFC4-6F175D3DCCD1}">
              <a14:hiddenFill xmlns:a14="http://schemas.microsoft.com/office/drawing/2010/main">
                <a:noFill/>
              </a14:hiddenFill>
            </a:ext>
          </a:extLst>
        </p:spPr>
      </p:cxnSp>
      <p:sp>
        <p:nvSpPr>
          <p:cNvPr id="76832" name="Rectangle 31"/>
          <p:cNvSpPr>
            <a:spLocks noChangeArrowheads="1"/>
          </p:cNvSpPr>
          <p:nvPr/>
        </p:nvSpPr>
        <p:spPr bwMode="auto">
          <a:xfrm>
            <a:off x="3733800" y="2927350"/>
            <a:ext cx="11826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6005AF"/>
                </a:solidFill>
                <a:latin typeface="Helvetica" charset="0"/>
              </a:rPr>
              <a:t>Stoichiometry</a:t>
            </a:r>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1143000" y="2286000"/>
            <a:ext cx="7772400" cy="4114800"/>
          </a:xfrm>
          <a:prstGeom prst="rect">
            <a:avLst/>
          </a:prstGeom>
          <a:noFill/>
          <a:ln w="12700">
            <a:noFill/>
            <a:miter lim="800000"/>
            <a:headEnd/>
            <a:tailEnd/>
          </a:ln>
          <a:effectLst/>
        </p:spPr>
        <p:txBody>
          <a:bodyPr lIns="90487" tIns="44450" rIns="90487" bIns="44450"/>
          <a:lstStyle/>
          <a:p>
            <a:pPr marL="342900" indent="-342900">
              <a:spcBef>
                <a:spcPct val="20000"/>
              </a:spcBef>
              <a:buClr>
                <a:schemeClr val="accent1"/>
              </a:buClr>
              <a:buSzPct val="75000"/>
            </a:pPr>
            <a:r>
              <a:rPr lang="en-US" sz="3200" i="1">
                <a:effectLst>
                  <a:outerShdw blurRad="38100" dist="38100" dir="2700000" algn="tl">
                    <a:srgbClr val="DDDDDD"/>
                  </a:outerShdw>
                </a:effectLst>
                <a:latin typeface="Helvetica" charset="0"/>
              </a:rPr>
              <a:t> </a:t>
            </a:r>
          </a:p>
        </p:txBody>
      </p:sp>
      <p:sp>
        <p:nvSpPr>
          <p:cNvPr id="77827" name="Line 10"/>
          <p:cNvSpPr>
            <a:spLocks noChangeShapeType="1"/>
          </p:cNvSpPr>
          <p:nvPr/>
        </p:nvSpPr>
        <p:spPr bwMode="auto">
          <a:xfrm>
            <a:off x="4195763" y="2979738"/>
            <a:ext cx="4810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28" name="Freeform 11"/>
          <p:cNvSpPr>
            <a:spLocks/>
          </p:cNvSpPr>
          <p:nvPr/>
        </p:nvSpPr>
        <p:spPr bwMode="auto">
          <a:xfrm>
            <a:off x="4556125" y="2981325"/>
            <a:ext cx="114300" cy="58738"/>
          </a:xfrm>
          <a:custGeom>
            <a:avLst/>
            <a:gdLst>
              <a:gd name="T0" fmla="*/ 0 w 72"/>
              <a:gd name="T1" fmla="*/ 2147483647 h 37"/>
              <a:gd name="T2" fmla="*/ 2147483647 w 72"/>
              <a:gd name="T3" fmla="*/ 2147483647 h 37"/>
              <a:gd name="T4" fmla="*/ 0 w 72"/>
              <a:gd name="T5" fmla="*/ 0 h 37"/>
              <a:gd name="T6" fmla="*/ 2147483647 w 72"/>
              <a:gd name="T7" fmla="*/ 2147483647 h 37"/>
              <a:gd name="T8" fmla="*/ 0 w 72"/>
              <a:gd name="T9" fmla="*/ 2147483647 h 37"/>
              <a:gd name="T10" fmla="*/ 2147483647 w 72"/>
              <a:gd name="T11" fmla="*/ 2147483647 h 37"/>
              <a:gd name="T12" fmla="*/ 0 w 72"/>
              <a:gd name="T13" fmla="*/ 2147483647 h 37"/>
              <a:gd name="T14" fmla="*/ 0 60000 65536"/>
              <a:gd name="T15" fmla="*/ 0 60000 65536"/>
              <a:gd name="T16" fmla="*/ 0 60000 65536"/>
              <a:gd name="T17" fmla="*/ 0 60000 65536"/>
              <a:gd name="T18" fmla="*/ 0 60000 65536"/>
              <a:gd name="T19" fmla="*/ 0 60000 65536"/>
              <a:gd name="T20" fmla="*/ 0 60000 65536"/>
              <a:gd name="T21" fmla="*/ 0 w 72"/>
              <a:gd name="T22" fmla="*/ 0 h 37"/>
              <a:gd name="T23" fmla="*/ 72 w 72"/>
              <a:gd name="T24" fmla="*/ 37 h 3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 h="37">
                <a:moveTo>
                  <a:pt x="0" y="19"/>
                </a:moveTo>
                <a:lnTo>
                  <a:pt x="24" y="19"/>
                </a:lnTo>
                <a:lnTo>
                  <a:pt x="0" y="0"/>
                </a:lnTo>
                <a:lnTo>
                  <a:pt x="72" y="19"/>
                </a:lnTo>
                <a:lnTo>
                  <a:pt x="0" y="37"/>
                </a:lnTo>
                <a:lnTo>
                  <a:pt x="24" y="19"/>
                </a:lnTo>
                <a:lnTo>
                  <a:pt x="0" y="19"/>
                </a:lnTo>
                <a:close/>
              </a:path>
            </a:pathLst>
          </a:custGeom>
          <a:solidFill>
            <a:srgbClr val="000000"/>
          </a:solidFill>
          <a:ln w="12700">
            <a:solidFill>
              <a:srgbClr val="000000"/>
            </a:solidFill>
            <a:round/>
            <a:headEnd/>
            <a:tailEnd/>
          </a:ln>
        </p:spPr>
        <p:txBody>
          <a:bodyPr/>
          <a:lstStyle/>
          <a:p>
            <a:endParaRPr lang="en-US"/>
          </a:p>
        </p:txBody>
      </p:sp>
      <p:sp>
        <p:nvSpPr>
          <p:cNvPr id="77829" name="Line 12"/>
          <p:cNvSpPr>
            <a:spLocks noChangeShapeType="1"/>
          </p:cNvSpPr>
          <p:nvPr/>
        </p:nvSpPr>
        <p:spPr bwMode="auto">
          <a:xfrm>
            <a:off x="1138238" y="4816475"/>
            <a:ext cx="5451475"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30" name="Rectangle 13"/>
          <p:cNvSpPr>
            <a:spLocks noChangeArrowheads="1"/>
          </p:cNvSpPr>
          <p:nvPr/>
        </p:nvSpPr>
        <p:spPr bwMode="auto">
          <a:xfrm>
            <a:off x="985838" y="4460875"/>
            <a:ext cx="12573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6.0 grams (</a:t>
            </a:r>
            <a:r>
              <a:rPr lang="en-US" sz="1400">
                <a:solidFill>
                  <a:schemeClr val="accent1"/>
                </a:solidFill>
                <a:latin typeface="Helvetica" charset="0"/>
              </a:rPr>
              <a:t>SA</a:t>
            </a:r>
            <a:r>
              <a:rPr lang="en-US" sz="1400">
                <a:solidFill>
                  <a:srgbClr val="000000"/>
                </a:solidFill>
                <a:latin typeface="Helvetica" charset="0"/>
              </a:rPr>
              <a:t>)</a:t>
            </a:r>
          </a:p>
        </p:txBody>
      </p:sp>
      <p:sp>
        <p:nvSpPr>
          <p:cNvPr id="77831" name="Rectangle 14"/>
          <p:cNvSpPr>
            <a:spLocks noChangeArrowheads="1"/>
          </p:cNvSpPr>
          <p:nvPr/>
        </p:nvSpPr>
        <p:spPr bwMode="auto">
          <a:xfrm>
            <a:off x="2513013" y="5062538"/>
            <a:ext cx="9572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1"/>
                </a:solidFill>
                <a:latin typeface="Helvetica" charset="0"/>
              </a:rPr>
              <a:t>SA</a:t>
            </a:r>
            <a:r>
              <a:rPr lang="en-US" sz="1400">
                <a:solidFill>
                  <a:srgbClr val="000000"/>
                </a:solidFill>
                <a:latin typeface="Helvetica" charset="0"/>
              </a:rPr>
              <a:t>)</a:t>
            </a:r>
          </a:p>
        </p:txBody>
      </p:sp>
      <p:sp>
        <p:nvSpPr>
          <p:cNvPr id="77832" name="Rectangle 15"/>
          <p:cNvSpPr>
            <a:spLocks noChangeArrowheads="1"/>
          </p:cNvSpPr>
          <p:nvPr/>
        </p:nvSpPr>
        <p:spPr bwMode="auto">
          <a:xfrm>
            <a:off x="2449513" y="5360988"/>
            <a:ext cx="93503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(Molecular</a:t>
            </a:r>
            <a:endParaRPr lang="en-US"/>
          </a:p>
        </p:txBody>
      </p:sp>
      <p:sp>
        <p:nvSpPr>
          <p:cNvPr id="77833" name="Rectangle 16"/>
          <p:cNvSpPr>
            <a:spLocks noChangeArrowheads="1"/>
          </p:cNvSpPr>
          <p:nvPr/>
        </p:nvSpPr>
        <p:spPr bwMode="auto">
          <a:xfrm>
            <a:off x="2449513" y="5586413"/>
            <a:ext cx="11033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Weight </a:t>
            </a:r>
            <a:r>
              <a:rPr lang="en-US" sz="1400">
                <a:solidFill>
                  <a:schemeClr val="accent1"/>
                </a:solidFill>
                <a:latin typeface="Helvetica" charset="0"/>
              </a:rPr>
              <a:t>SA</a:t>
            </a:r>
            <a:r>
              <a:rPr lang="en-US" sz="1400">
                <a:solidFill>
                  <a:srgbClr val="000000"/>
                </a:solidFill>
                <a:latin typeface="Helvetica" charset="0"/>
              </a:rPr>
              <a:t>)</a:t>
            </a:r>
          </a:p>
        </p:txBody>
      </p:sp>
      <p:sp>
        <p:nvSpPr>
          <p:cNvPr id="77834" name="Line 17"/>
          <p:cNvSpPr>
            <a:spLocks noChangeShapeType="1"/>
          </p:cNvSpPr>
          <p:nvPr/>
        </p:nvSpPr>
        <p:spPr bwMode="auto">
          <a:xfrm>
            <a:off x="2368550" y="3843338"/>
            <a:ext cx="1588"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35" name="Rectangle 18"/>
          <p:cNvSpPr>
            <a:spLocks noChangeArrowheads="1"/>
          </p:cNvSpPr>
          <p:nvPr/>
        </p:nvSpPr>
        <p:spPr bwMode="auto">
          <a:xfrm>
            <a:off x="2563813" y="4448175"/>
            <a:ext cx="887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1 mol (</a:t>
            </a:r>
            <a:r>
              <a:rPr lang="en-US" sz="1400">
                <a:solidFill>
                  <a:schemeClr val="accent1"/>
                </a:solidFill>
                <a:latin typeface="Helvetica" charset="0"/>
              </a:rPr>
              <a:t>SA</a:t>
            </a:r>
            <a:r>
              <a:rPr lang="en-US" sz="1400">
                <a:solidFill>
                  <a:srgbClr val="000000"/>
                </a:solidFill>
                <a:latin typeface="Helvetica" charset="0"/>
              </a:rPr>
              <a:t>)</a:t>
            </a:r>
          </a:p>
        </p:txBody>
      </p:sp>
      <p:sp>
        <p:nvSpPr>
          <p:cNvPr id="77836" name="Rectangle 19"/>
          <p:cNvSpPr>
            <a:spLocks noChangeArrowheads="1"/>
          </p:cNvSpPr>
          <p:nvPr/>
        </p:nvSpPr>
        <p:spPr bwMode="auto">
          <a:xfrm>
            <a:off x="5391150" y="3984625"/>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2"/>
                </a:solidFill>
                <a:latin typeface="Helvetica" charset="0"/>
              </a:rPr>
              <a:t>A</a:t>
            </a:r>
            <a:r>
              <a:rPr lang="en-US" sz="1400">
                <a:solidFill>
                  <a:srgbClr val="000000"/>
                </a:solidFill>
                <a:latin typeface="Helvetica" charset="0"/>
              </a:rPr>
              <a:t>)</a:t>
            </a:r>
          </a:p>
        </p:txBody>
      </p:sp>
      <p:sp>
        <p:nvSpPr>
          <p:cNvPr id="77837" name="Rectangle 20"/>
          <p:cNvSpPr>
            <a:spLocks noChangeArrowheads="1"/>
          </p:cNvSpPr>
          <p:nvPr/>
        </p:nvSpPr>
        <p:spPr bwMode="auto">
          <a:xfrm>
            <a:off x="7178675" y="4718050"/>
            <a:ext cx="4079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a:t>
            </a:r>
            <a:r>
              <a:rPr lang="en-US" sz="1400">
                <a:solidFill>
                  <a:schemeClr val="accent2"/>
                </a:solidFill>
                <a:latin typeface="Helvetica" charset="0"/>
              </a:rPr>
              <a:t>A</a:t>
            </a:r>
            <a:r>
              <a:rPr lang="en-US" sz="1400">
                <a:solidFill>
                  <a:srgbClr val="000000"/>
                </a:solidFill>
                <a:latin typeface="Helvetica" charset="0"/>
              </a:rPr>
              <a:t>)</a:t>
            </a:r>
          </a:p>
        </p:txBody>
      </p:sp>
      <p:sp>
        <p:nvSpPr>
          <p:cNvPr id="77838" name="Rectangle 21"/>
          <p:cNvSpPr>
            <a:spLocks noChangeArrowheads="1"/>
          </p:cNvSpPr>
          <p:nvPr/>
        </p:nvSpPr>
        <p:spPr bwMode="auto">
          <a:xfrm>
            <a:off x="5492750" y="5195888"/>
            <a:ext cx="768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1 mol (</a:t>
            </a:r>
            <a:r>
              <a:rPr lang="en-US" sz="1400">
                <a:solidFill>
                  <a:schemeClr val="accent2"/>
                </a:solidFill>
                <a:latin typeface="Helvetica" charset="0"/>
              </a:rPr>
              <a:t>A</a:t>
            </a:r>
            <a:r>
              <a:rPr lang="en-US" sz="1400">
                <a:solidFill>
                  <a:srgbClr val="000000"/>
                </a:solidFill>
                <a:latin typeface="Helvetica" charset="0"/>
              </a:rPr>
              <a:t>)</a:t>
            </a:r>
          </a:p>
        </p:txBody>
      </p:sp>
      <p:sp>
        <p:nvSpPr>
          <p:cNvPr id="77839" name="Rectangle 22"/>
          <p:cNvSpPr>
            <a:spLocks noChangeArrowheads="1"/>
          </p:cNvSpPr>
          <p:nvPr/>
        </p:nvSpPr>
        <p:spPr bwMode="auto">
          <a:xfrm>
            <a:off x="5391150" y="4284663"/>
            <a:ext cx="93503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(Molecular</a:t>
            </a:r>
            <a:endParaRPr lang="en-US"/>
          </a:p>
        </p:txBody>
      </p:sp>
      <p:sp>
        <p:nvSpPr>
          <p:cNvPr id="77840" name="Rectangle 23"/>
          <p:cNvSpPr>
            <a:spLocks noChangeArrowheads="1"/>
          </p:cNvSpPr>
          <p:nvPr/>
        </p:nvSpPr>
        <p:spPr bwMode="auto">
          <a:xfrm>
            <a:off x="5391150" y="4508500"/>
            <a:ext cx="977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Weight </a:t>
            </a:r>
            <a:r>
              <a:rPr lang="en-US" sz="1400">
                <a:solidFill>
                  <a:schemeClr val="accent2"/>
                </a:solidFill>
                <a:latin typeface="Helvetica" charset="0"/>
              </a:rPr>
              <a:t>A</a:t>
            </a:r>
            <a:r>
              <a:rPr lang="en-US" sz="1400">
                <a:solidFill>
                  <a:srgbClr val="000000"/>
                </a:solidFill>
                <a:latin typeface="Helvetica" charset="0"/>
              </a:rPr>
              <a:t>)</a:t>
            </a:r>
          </a:p>
        </p:txBody>
      </p:sp>
      <p:sp>
        <p:nvSpPr>
          <p:cNvPr id="77841" name="Line 24"/>
          <p:cNvSpPr>
            <a:spLocks noChangeShapeType="1"/>
          </p:cNvSpPr>
          <p:nvPr/>
        </p:nvSpPr>
        <p:spPr bwMode="auto">
          <a:xfrm>
            <a:off x="5156200" y="3843338"/>
            <a:ext cx="1588"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2" name="Line 25"/>
          <p:cNvSpPr>
            <a:spLocks noChangeShapeType="1"/>
          </p:cNvSpPr>
          <p:nvPr/>
        </p:nvSpPr>
        <p:spPr bwMode="auto">
          <a:xfrm>
            <a:off x="3609975" y="3829050"/>
            <a:ext cx="1588" cy="19446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3" name="Line 26"/>
          <p:cNvSpPr>
            <a:spLocks noChangeShapeType="1"/>
          </p:cNvSpPr>
          <p:nvPr/>
        </p:nvSpPr>
        <p:spPr bwMode="auto">
          <a:xfrm>
            <a:off x="6780213" y="4786313"/>
            <a:ext cx="2397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4" name="Line 27"/>
          <p:cNvSpPr>
            <a:spLocks noChangeShapeType="1"/>
          </p:cNvSpPr>
          <p:nvPr/>
        </p:nvSpPr>
        <p:spPr bwMode="auto">
          <a:xfrm>
            <a:off x="6792913" y="4891088"/>
            <a:ext cx="2397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5" name="Rectangle 31"/>
          <p:cNvSpPr>
            <a:spLocks noChangeArrowheads="1"/>
          </p:cNvSpPr>
          <p:nvPr/>
        </p:nvSpPr>
        <p:spPr bwMode="auto">
          <a:xfrm>
            <a:off x="3906838" y="3730625"/>
            <a:ext cx="118268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6005AF"/>
                </a:solidFill>
                <a:latin typeface="Helvetica" charset="0"/>
              </a:rPr>
              <a:t>Stoichiometry</a:t>
            </a:r>
            <a:endParaRPr lang="en-US"/>
          </a:p>
        </p:txBody>
      </p:sp>
      <p:sp>
        <p:nvSpPr>
          <p:cNvPr id="77846" name="Rectangle 32"/>
          <p:cNvSpPr>
            <a:spLocks noChangeArrowheads="1"/>
          </p:cNvSpPr>
          <p:nvPr/>
        </p:nvSpPr>
        <p:spPr bwMode="auto">
          <a:xfrm>
            <a:off x="3957638" y="4460875"/>
            <a:ext cx="7699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1 </a:t>
            </a:r>
            <a:r>
              <a:rPr lang="en-US" sz="1800">
                <a:solidFill>
                  <a:srgbClr val="000000"/>
                </a:solidFill>
                <a:latin typeface="Helvetica" charset="0"/>
              </a:rPr>
              <a:t>mol </a:t>
            </a:r>
            <a:r>
              <a:rPr lang="en-US" sz="1400">
                <a:solidFill>
                  <a:schemeClr val="accent2"/>
                </a:solidFill>
                <a:latin typeface="Helvetica" charset="0"/>
              </a:rPr>
              <a:t>A</a:t>
            </a:r>
            <a:endParaRPr lang="en-US" sz="1400">
              <a:solidFill>
                <a:schemeClr val="accent1"/>
              </a:solidFill>
              <a:latin typeface="Helvetica" charset="0"/>
            </a:endParaRPr>
          </a:p>
        </p:txBody>
      </p:sp>
      <p:sp>
        <p:nvSpPr>
          <p:cNvPr id="77847" name="Rectangle 33"/>
          <p:cNvSpPr>
            <a:spLocks noChangeArrowheads="1"/>
          </p:cNvSpPr>
          <p:nvPr/>
        </p:nvSpPr>
        <p:spPr bwMode="auto">
          <a:xfrm>
            <a:off x="3911600" y="4918075"/>
            <a:ext cx="884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1</a:t>
            </a:r>
            <a:r>
              <a:rPr lang="en-US" sz="1800">
                <a:solidFill>
                  <a:srgbClr val="000000"/>
                </a:solidFill>
                <a:latin typeface="Helvetica" charset="0"/>
              </a:rPr>
              <a:t> mol </a:t>
            </a:r>
            <a:r>
              <a:rPr lang="en-US" sz="1400">
                <a:solidFill>
                  <a:schemeClr val="accent1"/>
                </a:solidFill>
                <a:latin typeface="Helvetica" charset="0"/>
              </a:rPr>
              <a:t>SA</a:t>
            </a:r>
            <a:r>
              <a:rPr lang="en-US" sz="1800">
                <a:solidFill>
                  <a:srgbClr val="000000"/>
                </a:solidFill>
                <a:latin typeface="Helvetica" charset="0"/>
              </a:rPr>
              <a:t> </a:t>
            </a:r>
          </a:p>
        </p:txBody>
      </p:sp>
      <p:sp>
        <p:nvSpPr>
          <p:cNvPr id="77848" name="Oval 34"/>
          <p:cNvSpPr>
            <a:spLocks noChangeArrowheads="1"/>
          </p:cNvSpPr>
          <p:nvPr/>
        </p:nvSpPr>
        <p:spPr bwMode="auto">
          <a:xfrm>
            <a:off x="3881438" y="4052888"/>
            <a:ext cx="990600" cy="1497012"/>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7849" name="Rectangle 35"/>
          <p:cNvSpPr>
            <a:spLocks noChangeArrowheads="1"/>
          </p:cNvSpPr>
          <p:nvPr/>
        </p:nvSpPr>
        <p:spPr bwMode="auto">
          <a:xfrm>
            <a:off x="3805238" y="5675313"/>
            <a:ext cx="11334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i="1">
                <a:solidFill>
                  <a:srgbClr val="000000"/>
                </a:solidFill>
                <a:latin typeface="Helvetica" charset="0"/>
              </a:rPr>
              <a:t>"Gatekeeper"</a:t>
            </a:r>
            <a:endParaRPr lang="en-US"/>
          </a:p>
        </p:txBody>
      </p:sp>
      <p:sp>
        <p:nvSpPr>
          <p:cNvPr id="37" name="Rectangle 2"/>
          <p:cNvSpPr txBox="1">
            <a:spLocks noChangeArrowheads="1"/>
          </p:cNvSpPr>
          <p:nvPr/>
        </p:nvSpPr>
        <p:spPr bwMode="auto">
          <a:xfrm>
            <a:off x="914400" y="304800"/>
            <a:ext cx="7770813" cy="1123950"/>
          </a:xfrm>
          <a:prstGeom prst="rect">
            <a:avLst/>
          </a:prstGeom>
          <a:noFill/>
          <a:ln w="12700">
            <a:noFill/>
            <a:miter lim="800000"/>
            <a:headEnd/>
            <a:tailEnd/>
          </a:ln>
          <a:effectLst/>
        </p:spPr>
        <p:txBody>
          <a:bodyPr lIns="90487" tIns="44450" rIns="90487" bIns="44450" anchor="b"/>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3600" i="1">
                <a:solidFill>
                  <a:srgbClr val="450045"/>
                </a:solidFill>
                <a:effectLst>
                  <a:outerShdw blurRad="38100" dist="38100" dir="2700000" algn="tl">
                    <a:srgbClr val="DDDDDD"/>
                  </a:outerShdw>
                </a:effectLst>
              </a:rPr>
              <a:t>Mass Calculations: 		</a:t>
            </a:r>
            <a:br>
              <a:rPr lang="en-US" sz="3600" i="1">
                <a:solidFill>
                  <a:srgbClr val="450045"/>
                </a:solidFill>
                <a:effectLst>
                  <a:outerShdw blurRad="38100" dist="38100" dir="2700000" algn="tl">
                    <a:srgbClr val="DDDDDD"/>
                  </a:outerShdw>
                </a:effectLst>
              </a:rPr>
            </a:br>
            <a:endParaRPr lang="en-US" sz="3600" i="1">
              <a:solidFill>
                <a:srgbClr val="450045"/>
              </a:solidFill>
              <a:effectLst>
                <a:outerShdw blurRad="38100" dist="38100" dir="2700000" algn="tl">
                  <a:srgbClr val="DDDDDD"/>
                </a:outerShdw>
              </a:effectLst>
            </a:endParaRPr>
          </a:p>
        </p:txBody>
      </p:sp>
      <p:cxnSp>
        <p:nvCxnSpPr>
          <p:cNvPr id="36" name="Straight Arrow Connector 35"/>
          <p:cNvCxnSpPr/>
          <p:nvPr/>
        </p:nvCxnSpPr>
        <p:spPr bwMode="auto">
          <a:xfrm>
            <a:off x="4648200" y="1143000"/>
            <a:ext cx="609600" cy="1588"/>
          </a:xfrm>
          <a:prstGeom prst="straightConnector1">
            <a:avLst/>
          </a:prstGeom>
          <a:solidFill>
            <a:schemeClr val="accent1"/>
          </a:solidFill>
          <a:ln w="12700" cap="flat" cmpd="sng" algn="ctr">
            <a:solidFill>
              <a:schemeClr val="bg1">
                <a:lumMod val="10000"/>
              </a:schemeClr>
            </a:solidFill>
            <a:prstDash val="solid"/>
            <a:round/>
            <a:headEnd type="none" w="med" len="med"/>
            <a:tailEnd type="arrow"/>
          </a:ln>
          <a:effectLst/>
        </p:spPr>
      </p:cxnSp>
      <p:sp>
        <p:nvSpPr>
          <p:cNvPr id="38" name="Rectangle 37"/>
          <p:cNvSpPr/>
          <p:nvPr/>
        </p:nvSpPr>
        <p:spPr>
          <a:xfrm>
            <a:off x="5253038" y="3359150"/>
            <a:ext cx="1828800" cy="584200"/>
          </a:xfrm>
          <a:prstGeom prst="rect">
            <a:avLst/>
          </a:prstGeom>
        </p:spPr>
        <p:txBody>
          <a:bodyPr>
            <a:spAutoFit/>
          </a:bodyPr>
          <a:lstStyle/>
          <a:p>
            <a:pPr algn="ctr"/>
            <a:r>
              <a:rPr lang="en-US" sz="1600">
                <a:solidFill>
                  <a:srgbClr val="000000"/>
                </a:solidFill>
                <a:latin typeface="Arial" charset="0"/>
                <a:cs typeface="Arial" charset="0"/>
              </a:rPr>
              <a:t>C</a:t>
            </a:r>
            <a:r>
              <a:rPr lang="en-US" sz="1600" baseline="-25000">
                <a:solidFill>
                  <a:srgbClr val="000000"/>
                </a:solidFill>
                <a:latin typeface="Arial" charset="0"/>
                <a:cs typeface="Arial" charset="0"/>
              </a:rPr>
              <a:t>9</a:t>
            </a:r>
            <a:r>
              <a:rPr lang="en-US" sz="1600">
                <a:solidFill>
                  <a:srgbClr val="000000"/>
                </a:solidFill>
                <a:latin typeface="Arial" charset="0"/>
                <a:cs typeface="Arial" charset="0"/>
              </a:rPr>
              <a:t>H</a:t>
            </a:r>
            <a:r>
              <a:rPr lang="en-US" sz="1600" baseline="-25000">
                <a:solidFill>
                  <a:srgbClr val="000000"/>
                </a:solidFill>
                <a:latin typeface="Arial" charset="0"/>
                <a:cs typeface="Arial" charset="0"/>
              </a:rPr>
              <a:t>8</a:t>
            </a:r>
            <a:r>
              <a:rPr lang="en-US" sz="1600">
                <a:solidFill>
                  <a:srgbClr val="000000"/>
                </a:solidFill>
                <a:latin typeface="Arial" charset="0"/>
                <a:cs typeface="Arial" charset="0"/>
              </a:rPr>
              <a:t>O</a:t>
            </a:r>
            <a:r>
              <a:rPr lang="en-US" sz="1600" baseline="-25000">
                <a:solidFill>
                  <a:srgbClr val="000000"/>
                </a:solidFill>
                <a:latin typeface="Arial" charset="0"/>
                <a:cs typeface="Arial" charset="0"/>
              </a:rPr>
              <a:t>4</a:t>
            </a:r>
          </a:p>
          <a:p>
            <a:pPr algn="ctr"/>
            <a:r>
              <a:rPr lang="en-US" sz="1600">
                <a:solidFill>
                  <a:srgbClr val="000000"/>
                </a:solidFill>
                <a:latin typeface="Arial" charset="0"/>
                <a:cs typeface="Arial" charset="0"/>
              </a:rPr>
              <a:t>MW = 180.15</a:t>
            </a:r>
          </a:p>
        </p:txBody>
      </p:sp>
      <p:sp>
        <p:nvSpPr>
          <p:cNvPr id="39" name="Rectangle 38"/>
          <p:cNvSpPr/>
          <p:nvPr/>
        </p:nvSpPr>
        <p:spPr>
          <a:xfrm>
            <a:off x="2509838" y="5832475"/>
            <a:ext cx="2057400" cy="708025"/>
          </a:xfrm>
          <a:prstGeom prst="rect">
            <a:avLst/>
          </a:prstGeom>
        </p:spPr>
        <p:txBody>
          <a:bodyPr>
            <a:spAutoFit/>
          </a:bodyPr>
          <a:lstStyle/>
          <a:p>
            <a:r>
              <a:rPr lang="en-US" sz="1600">
                <a:solidFill>
                  <a:srgbClr val="161616"/>
                </a:solidFill>
              </a:rPr>
              <a:t>C</a:t>
            </a:r>
            <a:r>
              <a:rPr lang="en-US" sz="1600" baseline="-25000">
                <a:solidFill>
                  <a:srgbClr val="161616"/>
                </a:solidFill>
              </a:rPr>
              <a:t>7</a:t>
            </a:r>
            <a:r>
              <a:rPr lang="en-US" sz="1600">
                <a:solidFill>
                  <a:srgbClr val="161616"/>
                </a:solidFill>
              </a:rPr>
              <a:t>H</a:t>
            </a:r>
            <a:r>
              <a:rPr lang="en-US" sz="1600" baseline="-25000">
                <a:solidFill>
                  <a:srgbClr val="161616"/>
                </a:solidFill>
              </a:rPr>
              <a:t>6</a:t>
            </a:r>
            <a:r>
              <a:rPr lang="en-US" sz="1600">
                <a:solidFill>
                  <a:srgbClr val="161616"/>
                </a:solidFill>
              </a:rPr>
              <a:t>O</a:t>
            </a:r>
            <a:r>
              <a:rPr lang="en-US" sz="1600" baseline="-25000">
                <a:solidFill>
                  <a:srgbClr val="161616"/>
                </a:solidFill>
              </a:rPr>
              <a:t>3</a:t>
            </a:r>
            <a:br>
              <a:rPr lang="en-US" sz="1600" baseline="-25000">
                <a:solidFill>
                  <a:srgbClr val="161616"/>
                </a:solidFill>
              </a:rPr>
            </a:br>
            <a:r>
              <a:rPr lang="en-US" sz="1600">
                <a:solidFill>
                  <a:srgbClr val="161616"/>
                </a:solidFill>
              </a:rPr>
              <a:t>MW = 138.12</a:t>
            </a:r>
            <a:r>
              <a:rPr lang="en-US"/>
              <a:t>	</a:t>
            </a:r>
          </a:p>
        </p:txBody>
      </p:sp>
      <p:sp>
        <p:nvSpPr>
          <p:cNvPr id="77854" name="Rectangle 8"/>
          <p:cNvSpPr>
            <a:spLocks noChangeArrowheads="1"/>
          </p:cNvSpPr>
          <p:nvPr/>
        </p:nvSpPr>
        <p:spPr bwMode="auto">
          <a:xfrm>
            <a:off x="4872038" y="2844800"/>
            <a:ext cx="13112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2"/>
                </a:solidFill>
                <a:latin typeface="Helvetica" charset="0"/>
              </a:rPr>
              <a:t>A</a:t>
            </a:r>
            <a:r>
              <a:rPr lang="en-US" sz="1400">
                <a:solidFill>
                  <a:srgbClr val="000000"/>
                </a:solidFill>
                <a:latin typeface="Helvetica" charset="0"/>
              </a:rPr>
              <a:t>spirin)</a:t>
            </a:r>
            <a:endParaRPr lang="en-US"/>
          </a:p>
        </p:txBody>
      </p:sp>
      <p:sp>
        <p:nvSpPr>
          <p:cNvPr id="77855" name="Rectangle 9"/>
          <p:cNvSpPr>
            <a:spLocks noChangeArrowheads="1"/>
          </p:cNvSpPr>
          <p:nvPr/>
        </p:nvSpPr>
        <p:spPr bwMode="auto">
          <a:xfrm>
            <a:off x="2147888" y="2844800"/>
            <a:ext cx="184308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1"/>
                </a:solidFill>
                <a:latin typeface="Helvetica" charset="0"/>
              </a:rPr>
              <a:t>S</a:t>
            </a:r>
            <a:r>
              <a:rPr lang="en-US" sz="1400">
                <a:solidFill>
                  <a:srgbClr val="000000"/>
                </a:solidFill>
                <a:latin typeface="Helvetica" charset="0"/>
              </a:rPr>
              <a:t>alicylic </a:t>
            </a:r>
            <a:r>
              <a:rPr lang="en-US" sz="1400">
                <a:solidFill>
                  <a:schemeClr val="accent1"/>
                </a:solidFill>
                <a:latin typeface="Helvetica" charset="0"/>
              </a:rPr>
              <a:t>A</a:t>
            </a:r>
            <a:r>
              <a:rPr lang="en-US" sz="1400">
                <a:solidFill>
                  <a:srgbClr val="000000"/>
                </a:solidFill>
                <a:latin typeface="Helvetica" charset="0"/>
              </a:rPr>
              <a:t>cid)</a:t>
            </a:r>
            <a:endParaRPr lang="en-US"/>
          </a:p>
        </p:txBody>
      </p:sp>
      <p:sp>
        <p:nvSpPr>
          <p:cNvPr id="77856" name="Rectangle 28"/>
          <p:cNvSpPr>
            <a:spLocks noChangeArrowheads="1"/>
          </p:cNvSpPr>
          <p:nvPr/>
        </p:nvSpPr>
        <p:spPr bwMode="auto">
          <a:xfrm>
            <a:off x="3978275" y="3213100"/>
            <a:ext cx="5127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8000"/>
                </a:solidFill>
                <a:latin typeface="Helvetica" charset="0"/>
              </a:rPr>
              <a:t>Moles</a:t>
            </a:r>
            <a:endParaRPr lang="en-US"/>
          </a:p>
        </p:txBody>
      </p:sp>
      <p:sp>
        <p:nvSpPr>
          <p:cNvPr id="77857" name="Rectangle 30"/>
          <p:cNvSpPr>
            <a:spLocks noChangeArrowheads="1"/>
          </p:cNvSpPr>
          <p:nvPr/>
        </p:nvSpPr>
        <p:spPr bwMode="auto">
          <a:xfrm>
            <a:off x="3970338" y="3441700"/>
            <a:ext cx="977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CC6600"/>
                </a:solidFill>
                <a:latin typeface="Helvetica" charset="0"/>
              </a:rPr>
              <a:t>Molar Mass</a:t>
            </a:r>
            <a:endParaRPr lang="en-US"/>
          </a:p>
        </p:txBody>
      </p:sp>
      <p:pic>
        <p:nvPicPr>
          <p:cNvPr id="77858" name="Picture 43" descr="Screen Shot 2017-11-18 at 11.11.53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31963" y="890588"/>
            <a:ext cx="5507037" cy="185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59" name="Rectangle 44"/>
          <p:cNvSpPr>
            <a:spLocks noChangeArrowheads="1"/>
          </p:cNvSpPr>
          <p:nvPr/>
        </p:nvSpPr>
        <p:spPr bwMode="auto">
          <a:xfrm>
            <a:off x="2063750" y="2055813"/>
            <a:ext cx="44132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chemeClr val="accent1"/>
                </a:solidFill>
                <a:latin typeface="Helvetica" charset="0"/>
              </a:rPr>
              <a:t>SA</a:t>
            </a:r>
            <a:endParaRPr lang="en-US" sz="1400"/>
          </a:p>
        </p:txBody>
      </p:sp>
      <p:sp>
        <p:nvSpPr>
          <p:cNvPr id="77860" name="Rectangle 45"/>
          <p:cNvSpPr>
            <a:spLocks noChangeArrowheads="1"/>
          </p:cNvSpPr>
          <p:nvPr/>
        </p:nvSpPr>
        <p:spPr bwMode="auto">
          <a:xfrm>
            <a:off x="5465763" y="2054225"/>
            <a:ext cx="3254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chemeClr val="accent2"/>
                </a:solidFill>
                <a:latin typeface="Helvetica" charset="0"/>
              </a:rPr>
              <a:t>A</a:t>
            </a:r>
            <a:endParaRPr lang="en-US" sz="1400"/>
          </a:p>
        </p:txBody>
      </p:sp>
      <p:sp>
        <p:nvSpPr>
          <p:cNvPr id="47" name="TextBox 46"/>
          <p:cNvSpPr txBox="1">
            <a:spLocks noChangeArrowheads="1"/>
          </p:cNvSpPr>
          <p:nvPr/>
        </p:nvSpPr>
        <p:spPr bwMode="auto">
          <a:xfrm>
            <a:off x="7391400" y="5195888"/>
            <a:ext cx="1143000" cy="8302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a:t>7.8 g</a:t>
            </a:r>
          </a:p>
          <a:p>
            <a:pPr eaLnBrk="1" hangingPunct="1"/>
            <a:r>
              <a:rPr lang="en-US"/>
              <a:t>aspirin</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1" name="Rectangle 3"/>
          <p:cNvSpPr>
            <a:spLocks noGrp="1" noChangeArrowheads="1"/>
          </p:cNvSpPr>
          <p:nvPr>
            <p:ph type="body" idx="1"/>
          </p:nvPr>
        </p:nvSpPr>
        <p:spPr>
          <a:xfrm>
            <a:off x="457200" y="1371600"/>
            <a:ext cx="8229600" cy="4525963"/>
          </a:xfrm>
        </p:spPr>
        <p:txBody>
          <a:bodyPr/>
          <a:lstStyle/>
          <a:p>
            <a:r>
              <a:rPr lang="en-US" sz="2400" dirty="0">
                <a:latin typeface="Times New Roman" charset="0"/>
                <a:ea typeface="ＭＳ Ｐゴシック" charset="0"/>
                <a:cs typeface="ＭＳ Ｐゴシック" charset="0"/>
              </a:rPr>
              <a:t>How many grams of aspirin can be theoretically produced from 5.0 g of salicylic acid reacting with an excess of acetic anhydride, C</a:t>
            </a:r>
            <a:r>
              <a:rPr lang="en-US" sz="2400" baseline="-25000" dirty="0">
                <a:latin typeface="Times New Roman" charset="0"/>
                <a:ea typeface="ＭＳ Ｐゴシック" charset="0"/>
                <a:cs typeface="ＭＳ Ｐゴシック" charset="0"/>
              </a:rPr>
              <a:t>4</a:t>
            </a:r>
            <a:r>
              <a:rPr lang="en-US" sz="2400" dirty="0">
                <a:latin typeface="Times New Roman" charset="0"/>
                <a:ea typeface="ＭＳ Ｐゴシック" charset="0"/>
                <a:cs typeface="ＭＳ Ｐゴシック" charset="0"/>
              </a:rPr>
              <a:t>H</a:t>
            </a:r>
            <a:r>
              <a:rPr lang="en-US" sz="2400" baseline="-25000" dirty="0">
                <a:latin typeface="Times New Roman" charset="0"/>
                <a:ea typeface="ＭＳ Ｐゴシック" charset="0"/>
                <a:cs typeface="ＭＳ Ｐゴシック" charset="0"/>
              </a:rPr>
              <a:t>6</a:t>
            </a:r>
            <a:r>
              <a:rPr lang="en-US" sz="2400" dirty="0">
                <a:latin typeface="Times New Roman" charset="0"/>
                <a:ea typeface="ＭＳ Ｐゴシック" charset="0"/>
                <a:cs typeface="ＭＳ Ｐゴシック" charset="0"/>
              </a:rPr>
              <a:t>O</a:t>
            </a:r>
            <a:r>
              <a:rPr lang="en-US" sz="2400" baseline="-25000" dirty="0">
                <a:latin typeface="Times New Roman" charset="0"/>
                <a:ea typeface="ＭＳ Ｐゴシック" charset="0"/>
                <a:cs typeface="ＭＳ Ｐゴシック" charset="0"/>
              </a:rPr>
              <a:t>3</a:t>
            </a:r>
            <a:r>
              <a:rPr lang="en-US" sz="2400" dirty="0">
                <a:latin typeface="Times New Roman" charset="0"/>
                <a:ea typeface="ＭＳ Ｐゴシック" charset="0"/>
                <a:cs typeface="ＭＳ Ｐゴシック" charset="0"/>
              </a:rPr>
              <a:t>?</a:t>
            </a:r>
          </a:p>
          <a:p>
            <a:r>
              <a:rPr lang="en-US" sz="2400" dirty="0">
                <a:latin typeface="Times New Roman" charset="0"/>
                <a:ea typeface="ＭＳ Ｐゴシック" charset="0"/>
                <a:cs typeface="ＭＳ Ｐゴシック" charset="0"/>
              </a:rPr>
              <a:t>Balanced Equation:</a:t>
            </a:r>
            <a:endParaRPr lang="en-US" dirty="0">
              <a:latin typeface="Times New Roman" charset="0"/>
              <a:ea typeface="ＭＳ Ｐゴシック" charset="0"/>
              <a:cs typeface="ＭＳ Ｐゴシック" charset="0"/>
            </a:endParaRPr>
          </a:p>
          <a:p>
            <a:pPr>
              <a:buFontTx/>
              <a:buNone/>
            </a:pPr>
            <a:endParaRPr lang="en-US" dirty="0">
              <a:latin typeface="Times New Roman" charset="0"/>
              <a:ea typeface="ＭＳ Ｐゴシック" charset="0"/>
              <a:cs typeface="ＭＳ Ｐゴシック" charset="0"/>
            </a:endParaRPr>
          </a:p>
        </p:txBody>
      </p:sp>
      <p:graphicFrame>
        <p:nvGraphicFramePr>
          <p:cNvPr id="50187" name="Object 2"/>
          <p:cNvGraphicFramePr>
            <a:graphicFrameLocks noChangeAspect="1"/>
          </p:cNvGraphicFramePr>
          <p:nvPr/>
        </p:nvGraphicFramePr>
        <p:xfrm>
          <a:off x="990600" y="5295900"/>
          <a:ext cx="7408863" cy="1268413"/>
        </p:xfrm>
        <a:graphic>
          <a:graphicData uri="http://schemas.openxmlformats.org/presentationml/2006/ole">
            <mc:AlternateContent xmlns:mc="http://schemas.openxmlformats.org/markup-compatibility/2006">
              <mc:Choice xmlns:v="urn:schemas-microsoft-com:vml" Requires="v">
                <p:oleObj spid="_x0000_s78900" name="Document" r:id="rId3" imgW="8382000" imgH="1435100" progId="Word.Document.8">
                  <p:embed/>
                </p:oleObj>
              </mc:Choice>
              <mc:Fallback>
                <p:oleObj name="Document" r:id="rId3" imgW="8382000" imgH="14351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5295900"/>
                        <a:ext cx="7408863" cy="126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95236" name="Rectangle 2"/>
          <p:cNvSpPr>
            <a:spLocks noGrp="1" noChangeArrowheads="1"/>
          </p:cNvSpPr>
          <p:nvPr>
            <p:ph type="title"/>
          </p:nvPr>
        </p:nvSpPr>
        <p:spPr/>
        <p:txBody>
          <a:bodyPr/>
          <a:lstStyle/>
          <a:p>
            <a:r>
              <a:rPr lang="en-US" dirty="0">
                <a:effectLst>
                  <a:outerShdw blurRad="38100" dist="38100" dir="2700000" algn="tl">
                    <a:srgbClr val="DDDDDD"/>
                  </a:outerShdw>
                </a:effectLst>
                <a:latin typeface="Times New Roman" charset="0"/>
                <a:ea typeface="ＭＳ Ｐゴシック" charset="0"/>
                <a:cs typeface="ＭＳ Ｐゴシック" charset="0"/>
              </a:rPr>
              <a:t>QUESTION</a:t>
            </a:r>
          </a:p>
        </p:txBody>
      </p:sp>
      <p:pic>
        <p:nvPicPr>
          <p:cNvPr id="78853"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3429000"/>
            <a:ext cx="65532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4" name="Picture 17" descr="Screen Shot 2017-11-17 at 12.18.06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14363" y="3124200"/>
            <a:ext cx="778510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5" name="Rectangle 18"/>
          <p:cNvSpPr>
            <a:spLocks noChangeArrowheads="1"/>
          </p:cNvSpPr>
          <p:nvPr/>
        </p:nvSpPr>
        <p:spPr bwMode="auto">
          <a:xfrm>
            <a:off x="0" y="6019800"/>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Clr>
                <a:schemeClr val="tx1"/>
              </a:buClr>
            </a:pPr>
            <a:r>
              <a:rPr lang="en-US"/>
              <a:t>A) 3.8 g	B) 5.0 g	C) 6.5 g	D) 7.8 g</a:t>
            </a:r>
          </a:p>
        </p:txBody>
      </p:sp>
      <p:sp>
        <p:nvSpPr>
          <p:cNvPr id="8" name="TextBox 7">
            <a:hlinkClick r:id="rId7"/>
          </p:cNvPr>
          <p:cNvSpPr txBox="1"/>
          <p:nvPr/>
        </p:nvSpPr>
        <p:spPr>
          <a:xfrm>
            <a:off x="8001000" y="381000"/>
            <a:ext cx="609600" cy="457200"/>
          </a:xfrm>
          <a:prstGeom prst="rect">
            <a:avLst/>
          </a:prstGeom>
          <a:noFill/>
        </p:spPr>
        <p:txBody>
          <a:bodyPr wrap="square" rtlCol="0">
            <a:spAutoFit/>
          </a:bodyPr>
          <a:lstStyle/>
          <a:p>
            <a:r>
              <a:rPr lang="en-US" dirty="0" smtClean="0"/>
              <a:t>#7</a:t>
            </a:r>
            <a:endParaRPr lang="en-US" dirty="0"/>
          </a:p>
        </p:txBody>
      </p:sp>
      <p:sp>
        <p:nvSpPr>
          <p:cNvPr id="2" name="Rectangle 1">
            <a:hlinkClick r:id="rId7"/>
          </p:cNvPr>
          <p:cNvSpPr/>
          <p:nvPr/>
        </p:nvSpPr>
        <p:spPr>
          <a:xfrm>
            <a:off x="3886200" y="304800"/>
            <a:ext cx="3276600" cy="954107"/>
          </a:xfrm>
          <a:prstGeom prst="rect">
            <a:avLst/>
          </a:prstGeom>
        </p:spPr>
        <p:txBody>
          <a:bodyPr wrap="square">
            <a:spAutoFit/>
          </a:bodyPr>
          <a:lstStyle/>
          <a:p>
            <a:pPr algn="ctr"/>
            <a:r>
              <a:rPr lang="en-US" sz="1400" dirty="0"/>
              <a:t>http://</a:t>
            </a:r>
            <a:r>
              <a:rPr lang="en-US" sz="1400" dirty="0" err="1"/>
              <a:t>chemconnections.org</a:t>
            </a:r>
            <a:r>
              <a:rPr lang="en-US" sz="1400" dirty="0"/>
              <a:t>/general/chem108/o-chem%20tutorial/Screen%20Shot%202018-12-07%20at%203.55.53%20PM.png</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2" name="Rectangle 2"/>
          <p:cNvSpPr>
            <a:spLocks noGrp="1" noChangeArrowheads="1"/>
          </p:cNvSpPr>
          <p:nvPr>
            <p:ph type="title"/>
          </p:nvPr>
        </p:nvSpPr>
        <p:spPr/>
        <p:txBody>
          <a:bodyPr/>
          <a:lstStyle/>
          <a:p>
            <a:r>
              <a:rPr lang="en-US">
                <a:effectLst>
                  <a:outerShdw blurRad="38100" dist="38100" dir="2700000" algn="tl">
                    <a:srgbClr val="DDDDDD"/>
                  </a:outerShdw>
                </a:effectLst>
                <a:latin typeface="Times New Roman" charset="0"/>
                <a:ea typeface="ＭＳ Ｐゴシック" charset="0"/>
                <a:cs typeface="ＭＳ Ｐゴシック" charset="0"/>
              </a:rPr>
              <a:t>Percent Yield</a:t>
            </a:r>
          </a:p>
        </p:txBody>
      </p:sp>
      <p:sp>
        <p:nvSpPr>
          <p:cNvPr id="80901" name="Rectangle 3"/>
          <p:cNvSpPr>
            <a:spLocks noGrp="1" noChangeArrowheads="1"/>
          </p:cNvSpPr>
          <p:nvPr>
            <p:ph type="body" idx="1"/>
          </p:nvPr>
        </p:nvSpPr>
        <p:spPr>
          <a:xfrm>
            <a:off x="914400" y="1219200"/>
            <a:ext cx="7302500" cy="1828800"/>
          </a:xfrm>
        </p:spPr>
        <p:txBody>
          <a:bodyPr/>
          <a:lstStyle/>
          <a:p>
            <a:pPr>
              <a:buClr>
                <a:schemeClr val="tx1"/>
              </a:buClr>
              <a:buFont typeface="Monotype Sorts" charset="0"/>
              <a:buChar char=""/>
            </a:pPr>
            <a:r>
              <a:rPr lang="en-US">
                <a:latin typeface="Times New Roman" charset="0"/>
                <a:ea typeface="ＭＳ Ｐゴシック" charset="0"/>
                <a:cs typeface="ＭＳ Ｐゴシック" charset="0"/>
              </a:rPr>
              <a:t>In synthesis as in any experiment, it is very difficult and at most times impossible to be perfect. Therefore the actual yield (g) is measured  and compared to the theoretical calculated yield (g). This is the percent yield:</a:t>
            </a:r>
            <a:r>
              <a:rPr lang="en-US" sz="2400">
                <a:latin typeface="Times New Roman" charset="0"/>
                <a:ea typeface="ＭＳ Ｐゴシック" charset="0"/>
                <a:cs typeface="ＭＳ Ｐゴシック" charset="0"/>
              </a:rPr>
              <a:t>					</a:t>
            </a:r>
          </a:p>
          <a:p>
            <a:pPr>
              <a:buClr>
                <a:schemeClr val="tx1"/>
              </a:buClr>
              <a:buFont typeface="Monotype Sorts" charset="0"/>
              <a:buChar char=""/>
            </a:pPr>
            <a:r>
              <a:rPr lang="en-US">
                <a:latin typeface="Times New Roman" charset="0"/>
                <a:ea typeface="ＭＳ Ｐゴシック" charset="0"/>
                <a:cs typeface="ＭＳ Ｐゴシック" charset="0"/>
              </a:rPr>
              <a:t>% Yield = actual (g) / theoretical (g) x 100</a:t>
            </a:r>
          </a:p>
          <a:p>
            <a:pPr>
              <a:buFontTx/>
              <a:buNone/>
            </a:pPr>
            <a:endParaRPr lang="en-US" sz="1200">
              <a:latin typeface="Times New Roman" charset="0"/>
              <a:ea typeface="ＭＳ Ｐゴシック" charset="0"/>
              <a:cs typeface="ＭＳ Ｐゴシック" charset="0"/>
            </a:endParaRPr>
          </a:p>
        </p:txBody>
      </p:sp>
      <p:graphicFrame>
        <p:nvGraphicFramePr>
          <p:cNvPr id="80898" name="Object 2"/>
          <p:cNvGraphicFramePr>
            <a:graphicFrameLocks/>
          </p:cNvGraphicFramePr>
          <p:nvPr/>
        </p:nvGraphicFramePr>
        <p:xfrm>
          <a:off x="7391400" y="4648200"/>
          <a:ext cx="1422400" cy="1460500"/>
        </p:xfrm>
        <a:graphic>
          <a:graphicData uri="http://schemas.openxmlformats.org/presentationml/2006/ole">
            <mc:AlternateContent xmlns:mc="http://schemas.openxmlformats.org/markup-compatibility/2006">
              <mc:Choice xmlns:v="urn:schemas-microsoft-com:vml" Requires="v">
                <p:oleObj spid="_x0000_s80983" r:id="rId4" imgW="1422400" imgH="1460500" progId="">
                  <p:embed/>
                </p:oleObj>
              </mc:Choice>
              <mc:Fallback>
                <p:oleObj r:id="rId4" imgW="1422400" imgH="1460500"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1400" y="4648200"/>
                        <a:ext cx="1422400" cy="146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80899" name="Object 3"/>
          <p:cNvGraphicFramePr>
            <a:graphicFrameLocks/>
          </p:cNvGraphicFramePr>
          <p:nvPr/>
        </p:nvGraphicFramePr>
        <p:xfrm>
          <a:off x="1104900" y="1752600"/>
          <a:ext cx="241300" cy="190500"/>
        </p:xfrm>
        <a:graphic>
          <a:graphicData uri="http://schemas.openxmlformats.org/presentationml/2006/ole">
            <mc:AlternateContent xmlns:mc="http://schemas.openxmlformats.org/markup-compatibility/2006">
              <mc:Choice xmlns:v="urn:schemas-microsoft-com:vml" Requires="v">
                <p:oleObj spid="_x0000_s80984" name="Equation" r:id="rId6" imgW="241300" imgH="190500" progId="Equation.3">
                  <p:embed/>
                </p:oleObj>
              </mc:Choice>
              <mc:Fallback>
                <p:oleObj name="Equation" r:id="rId6" imgW="241300" imgH="1905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900" y="1752600"/>
                        <a:ext cx="24130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4" name="Rectangle 2"/>
          <p:cNvSpPr>
            <a:spLocks noGrp="1" noChangeArrowheads="1"/>
          </p:cNvSpPr>
          <p:nvPr>
            <p:ph type="title"/>
          </p:nvPr>
        </p:nvSpPr>
        <p:spPr/>
        <p:txBody>
          <a:bodyPr/>
          <a:lstStyle/>
          <a:p>
            <a:r>
              <a:rPr lang="en-US">
                <a:effectLst>
                  <a:outerShdw blurRad="38100" dist="38100" dir="2700000" algn="tl">
                    <a:srgbClr val="DDDDDD"/>
                  </a:outerShdw>
                </a:effectLst>
                <a:latin typeface="Times New Roman" charset="0"/>
                <a:ea typeface="ＭＳ Ｐゴシック" charset="0"/>
                <a:cs typeface="ＭＳ Ｐゴシック" charset="0"/>
              </a:rPr>
              <a:t>QUESTION</a:t>
            </a:r>
          </a:p>
        </p:txBody>
      </p:sp>
      <p:sp>
        <p:nvSpPr>
          <p:cNvPr id="82949" name="Rectangle 3"/>
          <p:cNvSpPr>
            <a:spLocks noGrp="1" noChangeArrowheads="1"/>
          </p:cNvSpPr>
          <p:nvPr>
            <p:ph type="body" idx="1"/>
          </p:nvPr>
        </p:nvSpPr>
        <p:spPr>
          <a:xfrm>
            <a:off x="1143000" y="1447800"/>
            <a:ext cx="7302500" cy="3949700"/>
          </a:xfrm>
          <a:ln cap="flat">
            <a:solidFill>
              <a:schemeClr val="tx1"/>
            </a:solidFill>
            <a:miter lim="800000"/>
            <a:headEnd/>
            <a:tailEnd/>
          </a:ln>
        </p:spPr>
        <p:txBody>
          <a:bodyPr/>
          <a:lstStyle/>
          <a:p>
            <a:pPr>
              <a:buFontTx/>
              <a:buNone/>
            </a:pPr>
            <a:endParaRPr lang="en-US" sz="1200">
              <a:latin typeface="Times New Roman" charset="0"/>
              <a:ea typeface="ＭＳ Ｐゴシック" charset="0"/>
              <a:cs typeface="ＭＳ Ｐゴシック" charset="0"/>
            </a:endParaRPr>
          </a:p>
          <a:p>
            <a:pPr>
              <a:buClr>
                <a:schemeClr val="tx1"/>
              </a:buClr>
              <a:buFont typeface="Monotype Sorts" charset="0"/>
              <a:buChar char=""/>
            </a:pPr>
            <a:endParaRPr lang="en-US" sz="2400">
              <a:latin typeface="Times New Roman" charset="0"/>
              <a:ea typeface="ＭＳ Ｐゴシック" charset="0"/>
              <a:cs typeface="ＭＳ Ｐゴシック" charset="0"/>
            </a:endParaRPr>
          </a:p>
          <a:p>
            <a:pPr>
              <a:buClr>
                <a:schemeClr val="tx1"/>
              </a:buClr>
              <a:buFont typeface="Monotype Sorts" charset="0"/>
              <a:buChar char=""/>
            </a:pPr>
            <a:endParaRPr lang="en-US" sz="2400">
              <a:latin typeface="Times New Roman" charset="0"/>
              <a:ea typeface="ＭＳ Ｐゴシック" charset="0"/>
              <a:cs typeface="ＭＳ Ｐゴシック" charset="0"/>
            </a:endParaRPr>
          </a:p>
          <a:p>
            <a:pPr>
              <a:buClr>
                <a:schemeClr val="tx1"/>
              </a:buClr>
              <a:buFont typeface="Monotype Sorts" charset="0"/>
              <a:buChar char=""/>
            </a:pPr>
            <a:r>
              <a:rPr lang="en-US" sz="2400">
                <a:latin typeface="Times New Roman" charset="0"/>
                <a:ea typeface="ＭＳ Ｐゴシック" charset="0"/>
                <a:cs typeface="ＭＳ Ｐゴシック" charset="0"/>
              </a:rPr>
              <a:t>Kaitlyn</a:t>
            </a:r>
            <a:r>
              <a:rPr lang="ja-JP" altLang="en-US" sz="2400">
                <a:latin typeface="Times New Roman" charset="0"/>
                <a:ea typeface="ＭＳ Ｐゴシック" charset="0"/>
                <a:cs typeface="ＭＳ Ｐゴシック" charset="0"/>
              </a:rPr>
              <a:t>’</a:t>
            </a:r>
            <a:r>
              <a:rPr lang="en-US" sz="2400">
                <a:latin typeface="Times New Roman" charset="0"/>
                <a:ea typeface="ＭＳ Ｐゴシック" charset="0"/>
                <a:cs typeface="ＭＳ Ｐゴシック" charset="0"/>
              </a:rPr>
              <a:t>s synthesis of aspirin, C</a:t>
            </a:r>
            <a:r>
              <a:rPr lang="en-US" sz="2400" baseline="-25000">
                <a:latin typeface="Times New Roman" charset="0"/>
                <a:ea typeface="ＭＳ Ｐゴシック" charset="0"/>
                <a:cs typeface="ＭＳ Ｐゴシック" charset="0"/>
              </a:rPr>
              <a:t>9</a:t>
            </a:r>
            <a:r>
              <a:rPr lang="en-US" sz="2400">
                <a:latin typeface="Times New Roman" charset="0"/>
                <a:ea typeface="ＭＳ Ｐゴシック" charset="0"/>
                <a:cs typeface="ＭＳ Ｐゴシック" charset="0"/>
              </a:rPr>
              <a:t>H</a:t>
            </a:r>
            <a:r>
              <a:rPr lang="en-US" sz="2400" baseline="-25000">
                <a:latin typeface="Times New Roman" charset="0"/>
                <a:ea typeface="ＭＳ Ｐゴシック" charset="0"/>
                <a:cs typeface="ＭＳ Ｐゴシック" charset="0"/>
              </a:rPr>
              <a:t>8</a:t>
            </a:r>
            <a:r>
              <a:rPr lang="en-US" sz="2400">
                <a:latin typeface="Times New Roman" charset="0"/>
                <a:ea typeface="ＭＳ Ｐゴシック" charset="0"/>
                <a:cs typeface="ＭＳ Ｐゴシック" charset="0"/>
              </a:rPr>
              <a:t>O</a:t>
            </a:r>
            <a:r>
              <a:rPr lang="en-US" sz="2400" baseline="-25000">
                <a:latin typeface="Times New Roman" charset="0"/>
                <a:ea typeface="ＭＳ Ｐゴシック" charset="0"/>
                <a:cs typeface="ＭＳ Ｐゴシック" charset="0"/>
              </a:rPr>
              <a:t>3</a:t>
            </a:r>
            <a:r>
              <a:rPr lang="en-US" sz="2400">
                <a:latin typeface="Times New Roman" charset="0"/>
                <a:ea typeface="ＭＳ Ｐゴシック" charset="0"/>
                <a:cs typeface="ＭＳ Ｐゴシック" charset="0"/>
              </a:rPr>
              <a:t>, produced 5.90g. The calculated theoretical yield was 6.50g; what is her % yield?</a:t>
            </a:r>
          </a:p>
          <a:p>
            <a:pPr>
              <a:buClr>
                <a:schemeClr val="tx1"/>
              </a:buClr>
              <a:buFontTx/>
              <a:buNone/>
            </a:pPr>
            <a:endParaRPr lang="en-US" sz="2400">
              <a:latin typeface="Times New Roman" charset="0"/>
              <a:ea typeface="ＭＳ Ｐゴシック" charset="0"/>
              <a:cs typeface="ＭＳ Ｐゴシック" charset="0"/>
            </a:endParaRPr>
          </a:p>
          <a:p>
            <a:pPr algn="ctr">
              <a:buClr>
                <a:schemeClr val="tx1"/>
              </a:buClr>
              <a:buFontTx/>
              <a:buNone/>
            </a:pPr>
            <a:r>
              <a:rPr lang="en-US" sz="2400">
                <a:latin typeface="Times New Roman" charset="0"/>
                <a:ea typeface="ＭＳ Ｐゴシック" charset="0"/>
                <a:cs typeface="ＭＳ Ｐゴシック" charset="0"/>
              </a:rPr>
              <a:t>A) 47.5%	B) 80.3%	C) 90.8%	D) 110%</a:t>
            </a:r>
          </a:p>
        </p:txBody>
      </p:sp>
      <p:graphicFrame>
        <p:nvGraphicFramePr>
          <p:cNvPr id="82946" name="Object 2"/>
          <p:cNvGraphicFramePr>
            <a:graphicFrameLocks/>
          </p:cNvGraphicFramePr>
          <p:nvPr/>
        </p:nvGraphicFramePr>
        <p:xfrm>
          <a:off x="7391400" y="4648200"/>
          <a:ext cx="1422400" cy="1460500"/>
        </p:xfrm>
        <a:graphic>
          <a:graphicData uri="http://schemas.openxmlformats.org/presentationml/2006/ole">
            <mc:AlternateContent xmlns:mc="http://schemas.openxmlformats.org/markup-compatibility/2006">
              <mc:Choice xmlns:v="urn:schemas-microsoft-com:vml" Requires="v">
                <p:oleObj spid="_x0000_s83034" r:id="rId4" imgW="1422400" imgH="1460500" progId="">
                  <p:embed/>
                </p:oleObj>
              </mc:Choice>
              <mc:Fallback>
                <p:oleObj r:id="rId4" imgW="1422400" imgH="1460500"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1400" y="4648200"/>
                        <a:ext cx="1422400" cy="146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82947" name="Object 3"/>
          <p:cNvGraphicFramePr>
            <a:graphicFrameLocks/>
          </p:cNvGraphicFramePr>
          <p:nvPr/>
        </p:nvGraphicFramePr>
        <p:xfrm>
          <a:off x="1104900" y="1752600"/>
          <a:ext cx="241300" cy="190500"/>
        </p:xfrm>
        <a:graphic>
          <a:graphicData uri="http://schemas.openxmlformats.org/presentationml/2006/ole">
            <mc:AlternateContent xmlns:mc="http://schemas.openxmlformats.org/markup-compatibility/2006">
              <mc:Choice xmlns:v="urn:schemas-microsoft-com:vml" Requires="v">
                <p:oleObj spid="_x0000_s83035" name="Equation" r:id="rId6" imgW="241300" imgH="190500" progId="Equation.3">
                  <p:embed/>
                </p:oleObj>
              </mc:Choice>
              <mc:Fallback>
                <p:oleObj name="Equation" r:id="rId6" imgW="241300" imgH="1905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900" y="1752600"/>
                        <a:ext cx="24130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82950" name="Picture 6" descr="Screen Shot 2017-11-18 at 4.02.38 P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886200" y="1489075"/>
            <a:ext cx="14033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hlinkClick r:id="rId9"/>
          </p:cNvPr>
          <p:cNvSpPr txBox="1"/>
          <p:nvPr/>
        </p:nvSpPr>
        <p:spPr>
          <a:xfrm>
            <a:off x="8001000" y="381000"/>
            <a:ext cx="609600" cy="457200"/>
          </a:xfrm>
          <a:prstGeom prst="rect">
            <a:avLst/>
          </a:prstGeom>
          <a:noFill/>
        </p:spPr>
        <p:txBody>
          <a:bodyPr wrap="square" rtlCol="0">
            <a:spAutoFit/>
          </a:bodyPr>
          <a:lstStyle/>
          <a:p>
            <a:r>
              <a:rPr lang="en-US" dirty="0" smtClean="0"/>
              <a:t>#8</a:t>
            </a:r>
            <a:endParaRPr lang="en-US" dirty="0"/>
          </a:p>
        </p:txBody>
      </p:sp>
      <p:sp>
        <p:nvSpPr>
          <p:cNvPr id="2" name="Rectangle 1">
            <a:hlinkClick r:id="rId9"/>
          </p:cNvPr>
          <p:cNvSpPr/>
          <p:nvPr/>
        </p:nvSpPr>
        <p:spPr>
          <a:xfrm>
            <a:off x="3581400" y="228600"/>
            <a:ext cx="3733800" cy="738664"/>
          </a:xfrm>
          <a:prstGeom prst="rect">
            <a:avLst/>
          </a:prstGeom>
        </p:spPr>
        <p:txBody>
          <a:bodyPr wrap="square">
            <a:spAutoFit/>
          </a:bodyPr>
          <a:lstStyle/>
          <a:p>
            <a:pPr algn="ctr"/>
            <a:r>
              <a:rPr lang="en-US" sz="1400" dirty="0"/>
              <a:t>http://</a:t>
            </a:r>
            <a:r>
              <a:rPr lang="en-US" sz="1400" dirty="0" err="1"/>
              <a:t>chemconnections.org</a:t>
            </a:r>
            <a:r>
              <a:rPr lang="en-US" sz="1400" dirty="0"/>
              <a:t>/general/chem108/o-chem%20tutorial/Screen%20Shot%202018-12-07%20at%203.56.16%20PM.png</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Matter2000">
  <a:themeElements>
    <a:clrScheme name="Matter200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atter2000">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 charset="0"/>
          </a:defRPr>
        </a:defPPr>
      </a:lstStyle>
    </a:lnDef>
  </a:objectDefaults>
  <a:extraClrSchemeLst>
    <a:extraClrScheme>
      <a:clrScheme name="Matter200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atter2000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atter2000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atter2000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atter200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atter200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atter200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0000"/>
    </a:lt1>
    <a:dk2>
      <a:srgbClr val="FFFF00"/>
    </a:dk2>
    <a:lt2>
      <a:srgbClr val="000000"/>
    </a:lt2>
    <a:accent1>
      <a:srgbClr val="FFFFFF"/>
    </a:accent1>
    <a:accent2>
      <a:srgbClr val="553E00"/>
    </a:accent2>
    <a:accent3>
      <a:srgbClr val="FFAAAA"/>
    </a:accent3>
    <a:accent4>
      <a:srgbClr val="000000"/>
    </a:accent4>
    <a:accent5>
      <a:srgbClr val="FFFFFF"/>
    </a:accent5>
    <a:accent6>
      <a:srgbClr val="4C3700"/>
    </a:accent6>
    <a:hlink>
      <a:srgbClr val="3D5500"/>
    </a:hlink>
    <a:folHlink>
      <a:srgbClr val="005528"/>
    </a:folHlink>
  </a:clrScheme>
</a:themeOverride>
</file>

<file path=docProps/app.xml><?xml version="1.0" encoding="utf-8"?>
<Properties xmlns="http://schemas.openxmlformats.org/officeDocument/2006/extended-properties" xmlns:vt="http://schemas.openxmlformats.org/officeDocument/2006/docPropsVTypes">
  <Template>C:\MSOFFICE\Templates\Matter2000.pot</Template>
  <TotalTime>81620</TotalTime>
  <Words>3501</Words>
  <Application>Microsoft Macintosh PowerPoint</Application>
  <PresentationFormat>On-screen Show (4:3)</PresentationFormat>
  <Paragraphs>427</Paragraphs>
  <Slides>36</Slides>
  <Notes>18</Notes>
  <HiddenSlides>0</HiddenSlides>
  <MMClips>1</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36</vt:i4>
      </vt:variant>
    </vt:vector>
  </HeadingPairs>
  <TitlesOfParts>
    <vt:vector size="40" baseType="lpstr">
      <vt:lpstr>Matter2000</vt:lpstr>
      <vt:lpstr>Document</vt:lpstr>
      <vt:lpstr>Microsoft ClipArt Gallery</vt:lpstr>
      <vt:lpstr>Equation</vt:lpstr>
      <vt:lpstr>PowerPoint Presentation</vt:lpstr>
      <vt:lpstr>PowerPoint Presentation</vt:lpstr>
      <vt:lpstr>Elemental building blocks for all organic molecules</vt:lpstr>
      <vt:lpstr>Synthesis of a Non-steroid anti-inflammatory drug Aspirin</vt:lpstr>
      <vt:lpstr>PowerPoint Presentation</vt:lpstr>
      <vt:lpstr>PowerPoint Presentation</vt:lpstr>
      <vt:lpstr>PowerPoint Presentation</vt:lpstr>
      <vt:lpstr> Shapes, Functions &amp; Structural Analogies Water, Ammonia, Methane  Plus   C=O “carbonyls” </vt:lpstr>
      <vt:lpstr>Molecular Models for C, H, N, O </vt:lpstr>
      <vt:lpstr>Representing Organic Molecules </vt:lpstr>
      <vt:lpstr>Representing Organic Molecules Common Formulas &amp; Drawings</vt:lpstr>
      <vt:lpstr>QUESTION</vt:lpstr>
      <vt:lpstr>PowerPoint Presentation</vt:lpstr>
      <vt:lpstr>PowerPoint Presentation</vt:lpstr>
      <vt:lpstr>QUESTION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vt:lpstr>
      <vt:lpstr>Percent Yield</vt:lpstr>
      <vt:lpstr>QUESTION</vt:lpstr>
    </vt:vector>
  </TitlesOfParts>
  <Company>ŭ䀀]翘秈뿿킀ҟ]翘</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Biochemistry</dc:title>
  <dc:creator>R R</dc:creator>
  <cp:keywords/>
  <cp:lastModifiedBy>Ron Rusay</cp:lastModifiedBy>
  <cp:revision>207</cp:revision>
  <cp:lastPrinted>2018-05-04T19:27:29Z</cp:lastPrinted>
  <dcterms:created xsi:type="dcterms:W3CDTF">2018-05-04T19:21:01Z</dcterms:created>
  <dcterms:modified xsi:type="dcterms:W3CDTF">2018-12-08T05:57:19Z</dcterms:modified>
</cp:coreProperties>
</file>